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256" r:id="rId2"/>
    <p:sldId id="260" r:id="rId3"/>
    <p:sldId id="265" r:id="rId4"/>
    <p:sldId id="259" r:id="rId5"/>
    <p:sldId id="274" r:id="rId6"/>
    <p:sldId id="278" r:id="rId7"/>
    <p:sldId id="279" r:id="rId8"/>
    <p:sldId id="289" r:id="rId9"/>
    <p:sldId id="290" r:id="rId10"/>
    <p:sldId id="280" r:id="rId11"/>
    <p:sldId id="275" r:id="rId12"/>
    <p:sldId id="276" r:id="rId13"/>
    <p:sldId id="282" r:id="rId14"/>
    <p:sldId id="283" r:id="rId15"/>
    <p:sldId id="284" r:id="rId16"/>
    <p:sldId id="273" r:id="rId17"/>
    <p:sldId id="285" r:id="rId18"/>
    <p:sldId id="286" r:id="rId19"/>
    <p:sldId id="287" r:id="rId20"/>
    <p:sldId id="288" r:id="rId21"/>
    <p:sldId id="262" r:id="rId22"/>
    <p:sldId id="269" r:id="rId23"/>
  </p:sldIdLst>
  <p:sldSz cx="9144000" cy="5715000" type="screen16x10"/>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131"/>
    <a:srgbClr val="9423A4"/>
    <a:srgbClr val="4AF8FF"/>
    <a:srgbClr val="626262"/>
    <a:srgbClr val="FFFFFF"/>
    <a:srgbClr val="8523B7"/>
    <a:srgbClr val="682368"/>
    <a:srgbClr val="68C2E5"/>
    <a:srgbClr val="60487F"/>
    <a:srgbClr val="7888B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08CE8E-C678-4622-BAE7-5A57455E9811}" v="356" dt="2020-04-07T13:10:10.623"/>
    <p1510:client id="{6F7A912B-0B82-4F81-A789-2BAF0DD892C0}" v="13" dt="2020-04-28T16:02:30.349"/>
    <p1510:client id="{93E20D4E-1BFB-49AF-8E56-195B645C5072}" v="296" dt="2020-04-06T11:47:52.931"/>
    <p1510:client id="{A69D22EE-791B-4AF3-96D9-312823CE7741}" v="67" dt="2020-04-24T11:47:38.796"/>
    <p1510:client id="{DCC38462-5701-4002-9D80-9567FAFB5618}" v="24" dt="2020-04-07T15:34:53.688"/>
    <p1510:client id="{EB91C64B-A41D-4190-A095-939D67CBB525}" v="7" dt="2021-02-08T12:23:32.389"/>
    <p1510:client id="{EE8832A5-0179-4D9C-B21F-1AEE8FD59925}" v="338" dt="2020-04-06T17:23:11.500"/>
    <p1510:client id="{F7A5DF1A-2D45-41EE-94D4-EE4B63A20E58}" v="123" dt="2020-04-07T08:52:32.4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23"/>
    <p:restoredTop sz="86399"/>
  </p:normalViewPr>
  <p:slideViewPr>
    <p:cSldViewPr snapToGrid="0" snapToObjects="1">
      <p:cViewPr varScale="1">
        <p:scale>
          <a:sx n="115" d="100"/>
          <a:sy n="115" d="100"/>
        </p:scale>
        <p:origin x="968" y="192"/>
      </p:cViewPr>
      <p:guideLst>
        <p:guide orient="horz" pos="1800"/>
        <p:guide pos="2880"/>
      </p:guideLst>
    </p:cSldViewPr>
  </p:slideViewPr>
  <p:outlineViewPr>
    <p:cViewPr>
      <p:scale>
        <a:sx n="33" d="100"/>
        <a:sy n="33" d="100"/>
      </p:scale>
      <p:origin x="0" y="-1118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A61EF7-A86B-3E4A-9270-D2EDA834A533}" type="datetimeFigureOut">
              <a:rPr lang="es-ES_tradnl" smtClean="0"/>
              <a:t>08/02/2021</a:t>
            </a:fld>
            <a:endParaRPr lang="es-ES_tradnl"/>
          </a:p>
        </p:txBody>
      </p:sp>
      <p:sp>
        <p:nvSpPr>
          <p:cNvPr id="4" name="Marcador de imagen de diapositiva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4A5EE1-2E7C-C848-AD97-2B6A7CC1B80B}" type="slidenum">
              <a:rPr lang="es-ES_tradnl" smtClean="0"/>
              <a:t>‹Nº›</a:t>
            </a:fld>
            <a:endParaRPr lang="es-ES_tradnl"/>
          </a:p>
        </p:txBody>
      </p:sp>
    </p:spTree>
    <p:extLst>
      <p:ext uri="{BB962C8B-B14F-4D97-AF65-F5344CB8AC3E}">
        <p14:creationId xmlns:p14="http://schemas.microsoft.com/office/powerpoint/2010/main" val="1692464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34A5EE1-2E7C-C848-AD97-2B6A7CC1B80B}" type="slidenum">
              <a:rPr lang="es-ES_tradnl" smtClean="0"/>
              <a:t>12</a:t>
            </a:fld>
            <a:endParaRPr lang="es-ES_tradnl"/>
          </a:p>
        </p:txBody>
      </p:sp>
    </p:spTree>
    <p:extLst>
      <p:ext uri="{BB962C8B-B14F-4D97-AF65-F5344CB8AC3E}">
        <p14:creationId xmlns:p14="http://schemas.microsoft.com/office/powerpoint/2010/main" val="4083414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34A5EE1-2E7C-C848-AD97-2B6A7CC1B80B}" type="slidenum">
              <a:rPr lang="es-ES_tradnl" smtClean="0"/>
              <a:t>16</a:t>
            </a:fld>
            <a:endParaRPr lang="es-ES_tradnl"/>
          </a:p>
        </p:txBody>
      </p:sp>
    </p:spTree>
    <p:extLst>
      <p:ext uri="{BB962C8B-B14F-4D97-AF65-F5344CB8AC3E}">
        <p14:creationId xmlns:p14="http://schemas.microsoft.com/office/powerpoint/2010/main" val="1346926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bg>
      <p:bgPr>
        <a:solidFill>
          <a:schemeClr val="bg1"/>
        </a:solidFill>
        <a:effectLst/>
      </p:bgPr>
    </p:bg>
    <p:spTree>
      <p:nvGrpSpPr>
        <p:cNvPr id="1" name=""/>
        <p:cNvGrpSpPr/>
        <p:nvPr/>
      </p:nvGrpSpPr>
      <p:grpSpPr>
        <a:xfrm>
          <a:off x="0" y="0"/>
          <a:ext cx="0" cy="0"/>
          <a:chOff x="0" y="0"/>
          <a:chExt cx="0" cy="0"/>
        </a:xfrm>
      </p:grpSpPr>
      <p:pic>
        <p:nvPicPr>
          <p:cNvPr id="12" name="Imagen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4009"/>
            <a:ext cx="9144000" cy="4301289"/>
          </a:xfrm>
          <a:prstGeom prst="rect">
            <a:avLst/>
          </a:prstGeom>
        </p:spPr>
      </p:pic>
      <p:sp>
        <p:nvSpPr>
          <p:cNvPr id="11" name="Rectángulo 10"/>
          <p:cNvSpPr/>
          <p:nvPr userDrawn="1"/>
        </p:nvSpPr>
        <p:spPr>
          <a:xfrm>
            <a:off x="0" y="-244008"/>
            <a:ext cx="9144000" cy="4229100"/>
          </a:xfrm>
          <a:prstGeom prst="rect">
            <a:avLst/>
          </a:prstGeom>
          <a:gradFill>
            <a:gsLst>
              <a:gs pos="0">
                <a:srgbClr val="4AF8FF">
                  <a:alpha val="39000"/>
                </a:srgbClr>
              </a:gs>
              <a:gs pos="75000">
                <a:srgbClr val="9423A4"/>
              </a:gs>
            </a:gsLst>
            <a:lin ang="138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4" name="Rectángulo 3"/>
          <p:cNvSpPr/>
          <p:nvPr userDrawn="1"/>
        </p:nvSpPr>
        <p:spPr>
          <a:xfrm>
            <a:off x="0" y="3912903"/>
            <a:ext cx="9144000" cy="180209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ítulo 1"/>
          <p:cNvSpPr>
            <a:spLocks noGrp="1"/>
          </p:cNvSpPr>
          <p:nvPr>
            <p:ph type="ctrTitle"/>
          </p:nvPr>
        </p:nvSpPr>
        <p:spPr>
          <a:xfrm>
            <a:off x="457200" y="969276"/>
            <a:ext cx="5920195" cy="2343325"/>
          </a:xfrm>
        </p:spPr>
        <p:txBody>
          <a:bodyPr anchor="b">
            <a:normAutofit/>
          </a:bodyPr>
          <a:lstStyle>
            <a:lvl1pPr algn="l">
              <a:defRPr sz="4400" b="0" i="0">
                <a:solidFill>
                  <a:schemeClr val="bg1"/>
                </a:solidFill>
                <a:latin typeface="Miriam Libre" charset="0"/>
                <a:ea typeface="Miriam Libre" charset="0"/>
                <a:cs typeface="Miriam Libre" charset="0"/>
              </a:defRPr>
            </a:lvl1pPr>
          </a:lstStyle>
          <a:p>
            <a:r>
              <a:rPr lang="es-ES_tradnl" dirty="0"/>
              <a:t>Clic para editar título</a:t>
            </a:r>
            <a:endParaRPr lang="es-ES" dirty="0"/>
          </a:p>
        </p:txBody>
      </p:sp>
      <p:sp>
        <p:nvSpPr>
          <p:cNvPr id="3" name="Subtítulo 2"/>
          <p:cNvSpPr>
            <a:spLocks noGrp="1"/>
          </p:cNvSpPr>
          <p:nvPr>
            <p:ph type="subTitle" idx="1"/>
          </p:nvPr>
        </p:nvSpPr>
        <p:spPr>
          <a:xfrm>
            <a:off x="457200" y="4057281"/>
            <a:ext cx="8193670" cy="485606"/>
          </a:xfrm>
        </p:spPr>
        <p:txBody>
          <a:bodyPr anchor="t">
            <a:normAutofit/>
          </a:bodyPr>
          <a:lstStyle>
            <a:lvl1pPr marL="0" indent="0" algn="l">
              <a:buNone/>
              <a:defRPr sz="1500" b="1" i="0">
                <a:solidFill>
                  <a:srgbClr val="999999"/>
                </a:solidFill>
                <a:latin typeface="Miriam Libre" charset="0"/>
                <a:ea typeface="Miriam Libre" charset="0"/>
                <a:cs typeface="Miriam Libre"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a:t>Haga clic para modificar el estilo de subtítulo del patrón</a:t>
            </a:r>
            <a:endParaRPr lang="es-ES" dirty="0"/>
          </a:p>
        </p:txBody>
      </p:sp>
      <p:grpSp>
        <p:nvGrpSpPr>
          <p:cNvPr id="6" name="Agrupar 5"/>
          <p:cNvGrpSpPr/>
          <p:nvPr userDrawn="1"/>
        </p:nvGrpSpPr>
        <p:grpSpPr>
          <a:xfrm>
            <a:off x="5335995" y="5059380"/>
            <a:ext cx="1041400" cy="406400"/>
            <a:chOff x="6280150" y="5168900"/>
            <a:chExt cx="1041400" cy="406400"/>
          </a:xfrm>
        </p:grpSpPr>
        <p:sp>
          <p:nvSpPr>
            <p:cNvPr id="7" name="Rectángulo redondeado 6"/>
            <p:cNvSpPr/>
            <p:nvPr userDrawn="1"/>
          </p:nvSpPr>
          <p:spPr>
            <a:xfrm>
              <a:off x="6280150" y="5168900"/>
              <a:ext cx="1041400" cy="406400"/>
            </a:xfrm>
            <a:prstGeom prst="roundRect">
              <a:avLst/>
            </a:prstGeom>
            <a:noFill/>
            <a:ln w="19050" cmpd="sng">
              <a:solidFill>
                <a:srgbClr val="7F7F7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n>
                  <a:solidFill>
                    <a:schemeClr val="tx1"/>
                  </a:solidFill>
                  <a:prstDash val="dash"/>
                </a:ln>
              </a:endParaRPr>
            </a:p>
          </p:txBody>
        </p:sp>
        <p:sp>
          <p:nvSpPr>
            <p:cNvPr id="8" name="CuadroTexto 7"/>
            <p:cNvSpPr txBox="1"/>
            <p:nvPr userDrawn="1"/>
          </p:nvSpPr>
          <p:spPr>
            <a:xfrm>
              <a:off x="6280150" y="5252709"/>
              <a:ext cx="1041400" cy="215444"/>
            </a:xfrm>
            <a:prstGeom prst="rect">
              <a:avLst/>
            </a:prstGeom>
            <a:noFill/>
          </p:spPr>
          <p:txBody>
            <a:bodyPr wrap="square" rtlCol="0">
              <a:spAutoFit/>
            </a:bodyPr>
            <a:lstStyle/>
            <a:p>
              <a:pPr algn="ctr"/>
              <a:r>
                <a:rPr lang="es-ES" sz="800" i="1" dirty="0">
                  <a:solidFill>
                    <a:schemeClr val="tx1">
                      <a:lumMod val="50000"/>
                      <a:lumOff val="50000"/>
                    </a:schemeClr>
                  </a:solidFill>
                  <a:latin typeface="Roboto Bold"/>
                  <a:cs typeface="Roboto Bold"/>
                </a:rPr>
                <a:t>Logo</a:t>
              </a:r>
            </a:p>
          </p:txBody>
        </p:sp>
      </p:grpSp>
      <p:pic>
        <p:nvPicPr>
          <p:cNvPr id="9" name="Imagen 8"/>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57200" y="5070805"/>
            <a:ext cx="568031" cy="383551"/>
          </a:xfrm>
          <a:prstGeom prst="rect">
            <a:avLst/>
          </a:prstGeom>
          <a:noFill/>
          <a:ln w="9525">
            <a:noFill/>
            <a:miter lim="800000"/>
            <a:headEnd/>
            <a:tailEnd/>
          </a:ln>
          <a:extLst>
            <a:ext uri="{FAA26D3D-D897-4be2-8F04-BA451C77F1D7}">
              <ma14:placeholderFlag xmlns:ma14="http://schemas.microsoft.com/office/mac/drawingml/2011/main" xmlns=""/>
            </a:ext>
          </a:extLst>
        </p:spPr>
      </p:pic>
      <p:sp>
        <p:nvSpPr>
          <p:cNvPr id="5" name="CuadroTexto 4"/>
          <p:cNvSpPr txBox="1"/>
          <p:nvPr userDrawn="1"/>
        </p:nvSpPr>
        <p:spPr>
          <a:xfrm>
            <a:off x="1025231" y="5045256"/>
            <a:ext cx="2223295" cy="584775"/>
          </a:xfrm>
          <a:prstGeom prst="rect">
            <a:avLst/>
          </a:prstGeom>
          <a:noFill/>
        </p:spPr>
        <p:txBody>
          <a:bodyPr wrap="square" rtlCol="0">
            <a:spAutoFit/>
          </a:bodyPr>
          <a:lstStyle/>
          <a:p>
            <a:r>
              <a:rPr lang="en-US" sz="800" kern="1200" dirty="0">
                <a:solidFill>
                  <a:schemeClr val="tx1"/>
                </a:solidFill>
                <a:effectLst/>
                <a:latin typeface="Quicksand" charset="0"/>
                <a:ea typeface="Quicksand" charset="0"/>
                <a:cs typeface="Quicksand" charset="0"/>
              </a:rPr>
              <a:t>This project has received funding from the European Union’s Horizon 2020 research and innovation </a:t>
            </a:r>
            <a:r>
              <a:rPr lang="en-US" sz="800" kern="1200" dirty="0" err="1">
                <a:solidFill>
                  <a:schemeClr val="tx1"/>
                </a:solidFill>
                <a:effectLst/>
                <a:latin typeface="Quicksand" charset="0"/>
                <a:ea typeface="Quicksand" charset="0"/>
                <a:cs typeface="Quicksand" charset="0"/>
              </a:rPr>
              <a:t>programme</a:t>
            </a:r>
            <a:r>
              <a:rPr lang="en-US" sz="800" kern="1200" dirty="0">
                <a:solidFill>
                  <a:schemeClr val="tx1"/>
                </a:solidFill>
                <a:effectLst/>
                <a:latin typeface="Quicksand" charset="0"/>
                <a:ea typeface="Quicksand" charset="0"/>
                <a:cs typeface="Quicksand" charset="0"/>
              </a:rPr>
              <a:t> under grant agreement No 875629</a:t>
            </a:r>
            <a:endParaRPr lang="es-ES_tradnl" sz="800" kern="1200" dirty="0">
              <a:solidFill>
                <a:schemeClr val="tx1"/>
              </a:solidFill>
              <a:effectLst/>
              <a:latin typeface="Quicksand" charset="0"/>
              <a:ea typeface="Quicksand" charset="0"/>
              <a:cs typeface="Quicksand" charset="0"/>
            </a:endParaRPr>
          </a:p>
        </p:txBody>
      </p:sp>
      <p:cxnSp>
        <p:nvCxnSpPr>
          <p:cNvPr id="15" name="Conector recto 14"/>
          <p:cNvCxnSpPr/>
          <p:nvPr userDrawn="1"/>
        </p:nvCxnSpPr>
        <p:spPr>
          <a:xfrm>
            <a:off x="6633411" y="4977762"/>
            <a:ext cx="0" cy="569636"/>
          </a:xfrm>
          <a:prstGeom prst="line">
            <a:avLst/>
          </a:prstGeom>
          <a:ln>
            <a:solidFill>
              <a:srgbClr val="4AF8FF"/>
            </a:solidFill>
          </a:ln>
        </p:spPr>
        <p:style>
          <a:lnRef idx="1">
            <a:schemeClr val="accent6"/>
          </a:lnRef>
          <a:fillRef idx="0">
            <a:schemeClr val="accent6"/>
          </a:fillRef>
          <a:effectRef idx="0">
            <a:schemeClr val="accent6"/>
          </a:effectRef>
          <a:fontRef idx="minor">
            <a:schemeClr val="tx1"/>
          </a:fontRef>
        </p:style>
      </p:cxnSp>
      <p:pic>
        <p:nvPicPr>
          <p:cNvPr id="14" name="Imagen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004790" y="4951068"/>
            <a:ext cx="1307704" cy="577914"/>
          </a:xfrm>
          <a:prstGeom prst="rect">
            <a:avLst/>
          </a:prstGeom>
        </p:spPr>
      </p:pic>
    </p:spTree>
    <p:extLst>
      <p:ext uri="{BB962C8B-B14F-4D97-AF65-F5344CB8AC3E}">
        <p14:creationId xmlns:p14="http://schemas.microsoft.com/office/powerpoint/2010/main" val="39569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1" cy="4229100"/>
          </a:xfrm>
          <a:prstGeom prst="rect">
            <a:avLst/>
          </a:prstGeom>
        </p:spPr>
      </p:pic>
      <p:sp>
        <p:nvSpPr>
          <p:cNvPr id="14" name="Rectángulo 13"/>
          <p:cNvSpPr/>
          <p:nvPr userDrawn="1"/>
        </p:nvSpPr>
        <p:spPr>
          <a:xfrm>
            <a:off x="0" y="0"/>
            <a:ext cx="9144000" cy="4229100"/>
          </a:xfrm>
          <a:prstGeom prst="rect">
            <a:avLst/>
          </a:prstGeom>
          <a:gradFill>
            <a:gsLst>
              <a:gs pos="0">
                <a:srgbClr val="4AF8FF">
                  <a:alpha val="39000"/>
                </a:srgbClr>
              </a:gs>
              <a:gs pos="75000">
                <a:srgbClr val="9423A4"/>
              </a:gs>
            </a:gsLst>
            <a:lin ang="138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cxnSp>
        <p:nvCxnSpPr>
          <p:cNvPr id="13" name="Conector recto 12"/>
          <p:cNvCxnSpPr/>
          <p:nvPr userDrawn="1"/>
        </p:nvCxnSpPr>
        <p:spPr>
          <a:xfrm>
            <a:off x="2974182" y="2654300"/>
            <a:ext cx="3195637"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 name="Título 30"/>
          <p:cNvSpPr>
            <a:spLocks noGrp="1"/>
          </p:cNvSpPr>
          <p:nvPr>
            <p:ph type="title"/>
          </p:nvPr>
        </p:nvSpPr>
        <p:spPr>
          <a:xfrm>
            <a:off x="2974182" y="2724416"/>
            <a:ext cx="3195637" cy="221984"/>
          </a:xfrm>
        </p:spPr>
        <p:txBody>
          <a:bodyPr>
            <a:normAutofit/>
          </a:bodyPr>
          <a:lstStyle>
            <a:lvl1pPr algn="ctr">
              <a:defRPr sz="1000">
                <a:solidFill>
                  <a:srgbClr val="FFFFFF"/>
                </a:solidFill>
                <a:latin typeface="Quicksand" charset="0"/>
                <a:ea typeface="Quicksand" charset="0"/>
                <a:cs typeface="Quicksand" charset="0"/>
              </a:defRPr>
            </a:lvl1pPr>
          </a:lstStyle>
          <a:p>
            <a:r>
              <a:rPr lang="es-ES_tradnl" dirty="0"/>
              <a:t>Clic para editar título</a:t>
            </a:r>
            <a:endParaRPr lang="es-ES" dirty="0"/>
          </a:p>
        </p:txBody>
      </p:sp>
      <p:sp>
        <p:nvSpPr>
          <p:cNvPr id="12" name="Rectángulo 11"/>
          <p:cNvSpPr/>
          <p:nvPr userDrawn="1"/>
        </p:nvSpPr>
        <p:spPr>
          <a:xfrm>
            <a:off x="0" y="5042858"/>
            <a:ext cx="9144000" cy="68186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11" name="Agrupar 10"/>
          <p:cNvGrpSpPr/>
          <p:nvPr userDrawn="1"/>
        </p:nvGrpSpPr>
        <p:grpSpPr>
          <a:xfrm>
            <a:off x="6497053" y="5259278"/>
            <a:ext cx="723878" cy="282489"/>
            <a:chOff x="6280150" y="5168900"/>
            <a:chExt cx="1041400" cy="406400"/>
          </a:xfrm>
        </p:grpSpPr>
        <p:sp>
          <p:nvSpPr>
            <p:cNvPr id="18" name="Rectángulo redondeado 17"/>
            <p:cNvSpPr/>
            <p:nvPr userDrawn="1"/>
          </p:nvSpPr>
          <p:spPr>
            <a:xfrm>
              <a:off x="6280150" y="5168900"/>
              <a:ext cx="1041400" cy="406400"/>
            </a:xfrm>
            <a:prstGeom prst="roundRect">
              <a:avLst/>
            </a:prstGeom>
            <a:noFill/>
            <a:ln w="19050" cmpd="sng">
              <a:solidFill>
                <a:srgbClr val="7F7F7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n>
                  <a:solidFill>
                    <a:schemeClr val="tx1"/>
                  </a:solidFill>
                  <a:prstDash val="dash"/>
                </a:ln>
              </a:endParaRPr>
            </a:p>
          </p:txBody>
        </p:sp>
        <p:sp>
          <p:nvSpPr>
            <p:cNvPr id="21" name="CuadroTexto 20"/>
            <p:cNvSpPr txBox="1"/>
            <p:nvPr userDrawn="1"/>
          </p:nvSpPr>
          <p:spPr>
            <a:xfrm>
              <a:off x="6280150" y="5252709"/>
              <a:ext cx="1041400" cy="265668"/>
            </a:xfrm>
            <a:prstGeom prst="rect">
              <a:avLst/>
            </a:prstGeom>
            <a:noFill/>
          </p:spPr>
          <p:txBody>
            <a:bodyPr wrap="square" rtlCol="0">
              <a:spAutoFit/>
            </a:bodyPr>
            <a:lstStyle/>
            <a:p>
              <a:pPr algn="ctr"/>
              <a:r>
                <a:rPr lang="es-ES" sz="600" i="1" dirty="0">
                  <a:solidFill>
                    <a:schemeClr val="tx1">
                      <a:lumMod val="50000"/>
                      <a:lumOff val="50000"/>
                    </a:schemeClr>
                  </a:solidFill>
                  <a:latin typeface="Roboto Bold"/>
                  <a:cs typeface="Roboto Bold"/>
                </a:rPr>
                <a:t>Logo</a:t>
              </a:r>
            </a:p>
          </p:txBody>
        </p:sp>
      </p:grpSp>
      <p:cxnSp>
        <p:nvCxnSpPr>
          <p:cNvPr id="16" name="Conector recto 15"/>
          <p:cNvCxnSpPr/>
          <p:nvPr userDrawn="1"/>
        </p:nvCxnSpPr>
        <p:spPr>
          <a:xfrm>
            <a:off x="7398888" y="5202546"/>
            <a:ext cx="0" cy="395954"/>
          </a:xfrm>
          <a:prstGeom prst="line">
            <a:avLst/>
          </a:prstGeom>
          <a:ln>
            <a:solidFill>
              <a:srgbClr val="4AF8FF"/>
            </a:solidFill>
          </a:ln>
        </p:spPr>
        <p:style>
          <a:lnRef idx="1">
            <a:schemeClr val="accent6"/>
          </a:lnRef>
          <a:fillRef idx="0">
            <a:schemeClr val="accent6"/>
          </a:fillRef>
          <a:effectRef idx="0">
            <a:schemeClr val="accent6"/>
          </a:effectRef>
          <a:fontRef idx="minor">
            <a:schemeClr val="tx1"/>
          </a:fontRef>
        </p:style>
      </p:cxnSp>
      <p:pic>
        <p:nvPicPr>
          <p:cNvPr id="24" name="Imagen 23"/>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57200" y="5070805"/>
            <a:ext cx="568031" cy="383551"/>
          </a:xfrm>
          <a:prstGeom prst="rect">
            <a:avLst/>
          </a:prstGeom>
          <a:noFill/>
          <a:ln w="9525">
            <a:noFill/>
            <a:miter lim="800000"/>
            <a:headEnd/>
            <a:tailEnd/>
          </a:ln>
          <a:extLst>
            <a:ext uri="{FAA26D3D-D897-4be2-8F04-BA451C77F1D7}">
              <ma14:placeholderFlag xmlns:ma14="http://schemas.microsoft.com/office/mac/drawingml/2011/main" xmlns=""/>
            </a:ext>
          </a:extLst>
        </p:spPr>
      </p:pic>
      <p:sp>
        <p:nvSpPr>
          <p:cNvPr id="25" name="CuadroTexto 24"/>
          <p:cNvSpPr txBox="1"/>
          <p:nvPr userDrawn="1"/>
        </p:nvSpPr>
        <p:spPr>
          <a:xfrm>
            <a:off x="1025231" y="5045256"/>
            <a:ext cx="2223295" cy="584775"/>
          </a:xfrm>
          <a:prstGeom prst="rect">
            <a:avLst/>
          </a:prstGeom>
          <a:noFill/>
        </p:spPr>
        <p:txBody>
          <a:bodyPr wrap="square" rtlCol="0">
            <a:spAutoFit/>
          </a:bodyPr>
          <a:lstStyle/>
          <a:p>
            <a:r>
              <a:rPr lang="en-US" sz="800" kern="1200" dirty="0">
                <a:solidFill>
                  <a:schemeClr val="tx1"/>
                </a:solidFill>
                <a:effectLst/>
                <a:latin typeface="Quicksand" charset="0"/>
                <a:ea typeface="Quicksand" charset="0"/>
                <a:cs typeface="Quicksand" charset="0"/>
              </a:rPr>
              <a:t>This project has received funding from the European Union’s Horizon 2020 research and innovation </a:t>
            </a:r>
            <a:r>
              <a:rPr lang="en-US" sz="800" kern="1200" dirty="0" err="1">
                <a:solidFill>
                  <a:schemeClr val="tx1"/>
                </a:solidFill>
                <a:effectLst/>
                <a:latin typeface="Quicksand" charset="0"/>
                <a:ea typeface="Quicksand" charset="0"/>
                <a:cs typeface="Quicksand" charset="0"/>
              </a:rPr>
              <a:t>programme</a:t>
            </a:r>
            <a:r>
              <a:rPr lang="en-US" sz="800" kern="1200" dirty="0">
                <a:solidFill>
                  <a:schemeClr val="tx1"/>
                </a:solidFill>
                <a:effectLst/>
                <a:latin typeface="Quicksand" charset="0"/>
                <a:ea typeface="Quicksand" charset="0"/>
                <a:cs typeface="Quicksand" charset="0"/>
              </a:rPr>
              <a:t> under grant agreement No 875629</a:t>
            </a:r>
            <a:endParaRPr lang="es-ES_tradnl" sz="800" kern="1200" dirty="0">
              <a:solidFill>
                <a:schemeClr val="tx1"/>
              </a:solidFill>
              <a:effectLst/>
              <a:latin typeface="Quicksand" charset="0"/>
              <a:ea typeface="Quicksand" charset="0"/>
              <a:cs typeface="Quicksand" charset="0"/>
            </a:endParaRPr>
          </a:p>
        </p:txBody>
      </p:sp>
      <p:pic>
        <p:nvPicPr>
          <p:cNvPr id="15" name="Imagen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76846" y="5170517"/>
            <a:ext cx="968440" cy="427983"/>
          </a:xfrm>
          <a:prstGeom prst="rect">
            <a:avLst/>
          </a:prstGeom>
        </p:spPr>
      </p:pic>
    </p:spTree>
    <p:extLst>
      <p:ext uri="{BB962C8B-B14F-4D97-AF65-F5344CB8AC3E}">
        <p14:creationId xmlns:p14="http://schemas.microsoft.com/office/powerpoint/2010/main" val="1432246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2" name="Marcador de título 1"/>
          <p:cNvSpPr>
            <a:spLocks noGrp="1"/>
          </p:cNvSpPr>
          <p:nvPr>
            <p:ph type="title"/>
          </p:nvPr>
        </p:nvSpPr>
        <p:spPr>
          <a:xfrm>
            <a:off x="457200" y="228866"/>
            <a:ext cx="4113650" cy="952500"/>
          </a:xfrm>
          <a:prstGeom prst="rect">
            <a:avLst/>
          </a:prstGeom>
        </p:spPr>
        <p:txBody>
          <a:bodyPr vert="horz" lIns="91440" tIns="45720" rIns="91440" bIns="45720" rtlCol="0" anchor="ctr">
            <a:normAutofit/>
          </a:bodyPr>
          <a:lstStyle>
            <a:lvl1pPr>
              <a:defRPr>
                <a:solidFill>
                  <a:srgbClr val="9423A4"/>
                </a:solidFill>
                <a:latin typeface="Miriam Libre" charset="0"/>
                <a:ea typeface="Miriam Libre" charset="0"/>
                <a:cs typeface="Miriam Libre" charset="0"/>
              </a:defRPr>
            </a:lvl1pPr>
          </a:lstStyle>
          <a:p>
            <a:r>
              <a:rPr lang="es-ES_tradnl" dirty="0"/>
              <a:t>Clic para editar título</a:t>
            </a:r>
            <a:endParaRPr lang="es-ES" dirty="0"/>
          </a:p>
        </p:txBody>
      </p:sp>
      <p:sp>
        <p:nvSpPr>
          <p:cNvPr id="6" name="Marcador de texto 8"/>
          <p:cNvSpPr>
            <a:spLocks noGrp="1"/>
          </p:cNvSpPr>
          <p:nvPr>
            <p:ph type="body" sz="quarter" idx="11"/>
          </p:nvPr>
        </p:nvSpPr>
        <p:spPr>
          <a:xfrm>
            <a:off x="457201" y="1349967"/>
            <a:ext cx="3923453" cy="3656411"/>
          </a:xfrm>
        </p:spPr>
        <p:txBody>
          <a:bodyPr/>
          <a:lstStyle>
            <a:lvl1pPr>
              <a:defRPr>
                <a:latin typeface="Quicksand" charset="0"/>
                <a:ea typeface="Quicksand" charset="0"/>
                <a:cs typeface="Quicksand" charset="0"/>
              </a:defRPr>
            </a:lvl1pPr>
            <a:lvl2pPr>
              <a:defRPr>
                <a:latin typeface="Quicksand" charset="0"/>
                <a:ea typeface="Quicksand" charset="0"/>
                <a:cs typeface="Quicksand" charset="0"/>
              </a:defRPr>
            </a:lvl2pPr>
            <a:lvl3pPr>
              <a:defRPr>
                <a:latin typeface="Quicksand" charset="0"/>
                <a:ea typeface="Quicksand" charset="0"/>
                <a:cs typeface="Quicksand" charset="0"/>
              </a:defRPr>
            </a:lvl3pPr>
            <a:lvl4pPr>
              <a:defRPr>
                <a:latin typeface="Quicksand" charset="0"/>
                <a:ea typeface="Quicksand" charset="0"/>
                <a:cs typeface="Quicksand" charset="0"/>
              </a:defRPr>
            </a:lvl4pPr>
            <a:lvl5pPr>
              <a:defRPr>
                <a:latin typeface="Quicksand" charset="0"/>
                <a:ea typeface="Quicksand" charset="0"/>
                <a:cs typeface="Quicksand" charset="0"/>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8" name="Marcador de texto 8"/>
          <p:cNvSpPr>
            <a:spLocks noGrp="1"/>
          </p:cNvSpPr>
          <p:nvPr>
            <p:ph type="body" sz="quarter" idx="12"/>
          </p:nvPr>
        </p:nvSpPr>
        <p:spPr>
          <a:xfrm>
            <a:off x="4856260" y="1349967"/>
            <a:ext cx="3923453" cy="3656411"/>
          </a:xfrm>
        </p:spPr>
        <p:txBody>
          <a:bodyPr/>
          <a:lstStyle>
            <a:lvl1pPr>
              <a:defRPr>
                <a:latin typeface="Quicksand" charset="0"/>
                <a:ea typeface="Quicksand" charset="0"/>
                <a:cs typeface="Quicksand" charset="0"/>
              </a:defRPr>
            </a:lvl1pPr>
            <a:lvl2pPr>
              <a:defRPr>
                <a:latin typeface="Quicksand" charset="0"/>
                <a:ea typeface="Quicksand" charset="0"/>
                <a:cs typeface="Quicksand" charset="0"/>
              </a:defRPr>
            </a:lvl2pPr>
            <a:lvl3pPr>
              <a:defRPr>
                <a:latin typeface="Quicksand" charset="0"/>
                <a:ea typeface="Quicksand" charset="0"/>
                <a:cs typeface="Quicksand" charset="0"/>
              </a:defRPr>
            </a:lvl3pPr>
            <a:lvl4pPr>
              <a:defRPr>
                <a:latin typeface="Quicksand" charset="0"/>
                <a:ea typeface="Quicksand" charset="0"/>
                <a:cs typeface="Quicksand" charset="0"/>
              </a:defRPr>
            </a:lvl4pPr>
            <a:lvl5pPr>
              <a:defRPr>
                <a:latin typeface="Quicksand" charset="0"/>
                <a:ea typeface="Quicksand" charset="0"/>
                <a:cs typeface="Quicksand" charset="0"/>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13" name="CuadroTexto 12"/>
          <p:cNvSpPr txBox="1"/>
          <p:nvPr userDrawn="1"/>
        </p:nvSpPr>
        <p:spPr>
          <a:xfrm>
            <a:off x="469900" y="5309268"/>
            <a:ext cx="387350" cy="215444"/>
          </a:xfrm>
          <a:prstGeom prst="rect">
            <a:avLst/>
          </a:prstGeom>
          <a:noFill/>
        </p:spPr>
        <p:txBody>
          <a:bodyPr wrap="square" rtlCol="0">
            <a:spAutoFit/>
          </a:bodyPr>
          <a:lstStyle/>
          <a:p>
            <a:fld id="{6DB5EEC6-82F6-B24C-8CA4-918437EADA3F}" type="slidenum">
              <a:rPr lang="es-ES_tradnl" sz="800" b="0" i="0" smtClean="0">
                <a:solidFill>
                  <a:schemeClr val="tx1"/>
                </a:solidFill>
                <a:latin typeface="Quicksand" charset="0"/>
                <a:ea typeface="Quicksand" charset="0"/>
                <a:cs typeface="Quicksand" charset="0"/>
              </a:rPr>
              <a:t>‹Nº›</a:t>
            </a:fld>
            <a:endParaRPr lang="es-ES_tradnl" sz="800" b="0" i="0" dirty="0">
              <a:solidFill>
                <a:schemeClr val="tx1"/>
              </a:solidFill>
              <a:latin typeface="Quicksand" charset="0"/>
              <a:ea typeface="Quicksand" charset="0"/>
              <a:cs typeface="Quicksand" charset="0"/>
            </a:endParaRPr>
          </a:p>
        </p:txBody>
      </p:sp>
      <p:cxnSp>
        <p:nvCxnSpPr>
          <p:cNvPr id="14" name="Conector recto 13"/>
          <p:cNvCxnSpPr/>
          <p:nvPr userDrawn="1"/>
        </p:nvCxnSpPr>
        <p:spPr>
          <a:xfrm>
            <a:off x="565150" y="5296568"/>
            <a:ext cx="387350" cy="0"/>
          </a:xfrm>
          <a:prstGeom prst="line">
            <a:avLst/>
          </a:prstGeom>
          <a:ln w="9525">
            <a:solidFill>
              <a:srgbClr val="4AF8FF"/>
            </a:solidFill>
          </a:ln>
          <a:effectLst/>
        </p:spPr>
        <p:style>
          <a:lnRef idx="2">
            <a:schemeClr val="accent1"/>
          </a:lnRef>
          <a:fillRef idx="0">
            <a:schemeClr val="accent1"/>
          </a:fillRef>
          <a:effectRef idx="1">
            <a:schemeClr val="accent1"/>
          </a:effectRef>
          <a:fontRef idx="minor">
            <a:schemeClr val="tx1"/>
          </a:fontRef>
        </p:style>
      </p:cxnSp>
      <p:grpSp>
        <p:nvGrpSpPr>
          <p:cNvPr id="20" name="Agrupar 19"/>
          <p:cNvGrpSpPr/>
          <p:nvPr userDrawn="1"/>
        </p:nvGrpSpPr>
        <p:grpSpPr>
          <a:xfrm>
            <a:off x="6497053" y="5259278"/>
            <a:ext cx="723878" cy="282489"/>
            <a:chOff x="6280150" y="5168900"/>
            <a:chExt cx="1041400" cy="406400"/>
          </a:xfrm>
        </p:grpSpPr>
        <p:sp>
          <p:nvSpPr>
            <p:cNvPr id="21" name="Rectángulo redondeado 20"/>
            <p:cNvSpPr/>
            <p:nvPr userDrawn="1"/>
          </p:nvSpPr>
          <p:spPr>
            <a:xfrm>
              <a:off x="6280150" y="5168900"/>
              <a:ext cx="1041400" cy="406400"/>
            </a:xfrm>
            <a:prstGeom prst="roundRect">
              <a:avLst/>
            </a:prstGeom>
            <a:noFill/>
            <a:ln w="19050" cmpd="sng">
              <a:solidFill>
                <a:srgbClr val="7F7F7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n>
                  <a:solidFill>
                    <a:schemeClr val="tx1"/>
                  </a:solidFill>
                  <a:prstDash val="dash"/>
                </a:ln>
              </a:endParaRPr>
            </a:p>
          </p:txBody>
        </p:sp>
        <p:sp>
          <p:nvSpPr>
            <p:cNvPr id="22" name="CuadroTexto 21"/>
            <p:cNvSpPr txBox="1"/>
            <p:nvPr userDrawn="1"/>
          </p:nvSpPr>
          <p:spPr>
            <a:xfrm>
              <a:off x="6280150" y="5252709"/>
              <a:ext cx="1041400" cy="265668"/>
            </a:xfrm>
            <a:prstGeom prst="rect">
              <a:avLst/>
            </a:prstGeom>
            <a:noFill/>
          </p:spPr>
          <p:txBody>
            <a:bodyPr wrap="square" rtlCol="0">
              <a:spAutoFit/>
            </a:bodyPr>
            <a:lstStyle/>
            <a:p>
              <a:pPr algn="ctr"/>
              <a:r>
                <a:rPr lang="es-ES" sz="600" i="1" dirty="0">
                  <a:solidFill>
                    <a:schemeClr val="tx1">
                      <a:lumMod val="50000"/>
                      <a:lumOff val="50000"/>
                    </a:schemeClr>
                  </a:solidFill>
                  <a:latin typeface="Roboto Bold"/>
                  <a:cs typeface="Roboto Bold"/>
                </a:rPr>
                <a:t>Logo</a:t>
              </a:r>
            </a:p>
          </p:txBody>
        </p:sp>
      </p:grpSp>
      <p:cxnSp>
        <p:nvCxnSpPr>
          <p:cNvPr id="24" name="Conector recto 23"/>
          <p:cNvCxnSpPr/>
          <p:nvPr userDrawn="1"/>
        </p:nvCxnSpPr>
        <p:spPr>
          <a:xfrm>
            <a:off x="7398888" y="5202546"/>
            <a:ext cx="0" cy="395954"/>
          </a:xfrm>
          <a:prstGeom prst="line">
            <a:avLst/>
          </a:prstGeom>
          <a:ln>
            <a:solidFill>
              <a:srgbClr val="4AF8FF"/>
            </a:solidFill>
          </a:ln>
        </p:spPr>
        <p:style>
          <a:lnRef idx="1">
            <a:schemeClr val="accent6"/>
          </a:lnRef>
          <a:fillRef idx="0">
            <a:schemeClr val="accent6"/>
          </a:fillRef>
          <a:effectRef idx="0">
            <a:schemeClr val="accent6"/>
          </a:effectRef>
          <a:fontRef idx="minor">
            <a:schemeClr val="tx1"/>
          </a:fontRef>
        </p:style>
      </p:cxnSp>
      <p:pic>
        <p:nvPicPr>
          <p:cNvPr id="16" name="Imagen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76846" y="5170517"/>
            <a:ext cx="968440" cy="427983"/>
          </a:xfrm>
          <a:prstGeom prst="rect">
            <a:avLst/>
          </a:prstGeom>
        </p:spPr>
      </p:pic>
    </p:spTree>
    <p:extLst>
      <p:ext uri="{BB962C8B-B14F-4D97-AF65-F5344CB8AC3E}">
        <p14:creationId xmlns:p14="http://schemas.microsoft.com/office/powerpoint/2010/main" val="2979832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sentence or conclusion">
    <p:bg>
      <p:bgPr>
        <a:solidFill>
          <a:schemeClr val="bg1"/>
        </a:solidFill>
        <a:effectLst/>
      </p:bgPr>
    </p:bg>
    <p:spTree>
      <p:nvGrpSpPr>
        <p:cNvPr id="1" name=""/>
        <p:cNvGrpSpPr/>
        <p:nvPr/>
      </p:nvGrpSpPr>
      <p:grpSpPr>
        <a:xfrm>
          <a:off x="0" y="0"/>
          <a:ext cx="0" cy="0"/>
          <a:chOff x="0" y="0"/>
          <a:chExt cx="0" cy="0"/>
        </a:xfrm>
      </p:grpSpPr>
      <p:sp>
        <p:nvSpPr>
          <p:cNvPr id="12" name="Marcador de título 1"/>
          <p:cNvSpPr>
            <a:spLocks noGrp="1"/>
          </p:cNvSpPr>
          <p:nvPr>
            <p:ph type="title" hasCustomPrompt="1"/>
          </p:nvPr>
        </p:nvSpPr>
        <p:spPr>
          <a:xfrm>
            <a:off x="457200" y="1183769"/>
            <a:ext cx="3803650" cy="3352698"/>
          </a:xfrm>
          <a:prstGeom prst="rect">
            <a:avLst/>
          </a:prstGeom>
        </p:spPr>
        <p:txBody>
          <a:bodyPr vert="horz" lIns="91440" tIns="45720" rIns="91440" bIns="45720" rtlCol="0" anchor="ctr">
            <a:normAutofit/>
          </a:bodyPr>
          <a:lstStyle>
            <a:lvl1pPr>
              <a:defRPr>
                <a:solidFill>
                  <a:srgbClr val="9423A4"/>
                </a:solidFill>
                <a:latin typeface="Miriam Libre" charset="0"/>
                <a:ea typeface="Miriam Libre" charset="0"/>
                <a:cs typeface="Miriam Libre" charset="0"/>
              </a:defRPr>
            </a:lvl1pPr>
          </a:lstStyle>
          <a:p>
            <a:r>
              <a:rPr lang="es-ES_tradnl" dirty="0"/>
              <a:t>Clic para editar párrafo</a:t>
            </a:r>
            <a:endParaRPr lang="es-ES" dirty="0"/>
          </a:p>
        </p:txBody>
      </p:sp>
      <p:grpSp>
        <p:nvGrpSpPr>
          <p:cNvPr id="3" name="Agrupar 2"/>
          <p:cNvGrpSpPr/>
          <p:nvPr userDrawn="1"/>
        </p:nvGrpSpPr>
        <p:grpSpPr>
          <a:xfrm>
            <a:off x="6497053" y="5259278"/>
            <a:ext cx="723878" cy="282489"/>
            <a:chOff x="6280150" y="5168900"/>
            <a:chExt cx="1041400" cy="406400"/>
          </a:xfrm>
        </p:grpSpPr>
        <p:sp>
          <p:nvSpPr>
            <p:cNvPr id="4" name="Rectángulo redondeado 3"/>
            <p:cNvSpPr/>
            <p:nvPr userDrawn="1"/>
          </p:nvSpPr>
          <p:spPr>
            <a:xfrm>
              <a:off x="6280150" y="5168900"/>
              <a:ext cx="1041400" cy="406400"/>
            </a:xfrm>
            <a:prstGeom prst="roundRect">
              <a:avLst/>
            </a:prstGeom>
            <a:noFill/>
            <a:ln w="19050" cmpd="sng">
              <a:solidFill>
                <a:srgbClr val="7F7F7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n>
                  <a:solidFill>
                    <a:schemeClr val="tx1"/>
                  </a:solidFill>
                  <a:prstDash val="dash"/>
                </a:ln>
              </a:endParaRPr>
            </a:p>
          </p:txBody>
        </p:sp>
        <p:sp>
          <p:nvSpPr>
            <p:cNvPr id="5" name="CuadroTexto 4"/>
            <p:cNvSpPr txBox="1"/>
            <p:nvPr userDrawn="1"/>
          </p:nvSpPr>
          <p:spPr>
            <a:xfrm>
              <a:off x="6280150" y="5252709"/>
              <a:ext cx="1041400" cy="265668"/>
            </a:xfrm>
            <a:prstGeom prst="rect">
              <a:avLst/>
            </a:prstGeom>
            <a:noFill/>
          </p:spPr>
          <p:txBody>
            <a:bodyPr wrap="square" rtlCol="0">
              <a:spAutoFit/>
            </a:bodyPr>
            <a:lstStyle/>
            <a:p>
              <a:pPr algn="ctr"/>
              <a:r>
                <a:rPr lang="es-ES" sz="600" i="1" dirty="0">
                  <a:solidFill>
                    <a:schemeClr val="tx1">
                      <a:lumMod val="50000"/>
                      <a:lumOff val="50000"/>
                    </a:schemeClr>
                  </a:solidFill>
                  <a:latin typeface="Roboto Bold"/>
                  <a:cs typeface="Roboto Bold"/>
                </a:rPr>
                <a:t>Logo</a:t>
              </a:r>
            </a:p>
          </p:txBody>
        </p:sp>
      </p:grpSp>
      <p:cxnSp>
        <p:nvCxnSpPr>
          <p:cNvPr id="10" name="Conector recto 9"/>
          <p:cNvCxnSpPr/>
          <p:nvPr userDrawn="1"/>
        </p:nvCxnSpPr>
        <p:spPr>
          <a:xfrm>
            <a:off x="7398888" y="5202546"/>
            <a:ext cx="0" cy="395954"/>
          </a:xfrm>
          <a:prstGeom prst="line">
            <a:avLst/>
          </a:prstGeom>
          <a:ln>
            <a:solidFill>
              <a:srgbClr val="4AF8FF"/>
            </a:solidFill>
          </a:ln>
        </p:spPr>
        <p:style>
          <a:lnRef idx="1">
            <a:schemeClr val="accent6"/>
          </a:lnRef>
          <a:fillRef idx="0">
            <a:schemeClr val="accent6"/>
          </a:fillRef>
          <a:effectRef idx="0">
            <a:schemeClr val="accent6"/>
          </a:effectRef>
          <a:fontRef idx="minor">
            <a:schemeClr val="tx1"/>
          </a:fontRef>
        </p:style>
      </p:cxnSp>
      <p:pic>
        <p:nvPicPr>
          <p:cNvPr id="8" name="Imagen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76846" y="5170517"/>
            <a:ext cx="968440" cy="427983"/>
          </a:xfrm>
          <a:prstGeom prst="rect">
            <a:avLst/>
          </a:prstGeom>
        </p:spPr>
      </p:pic>
    </p:spTree>
    <p:extLst>
      <p:ext uri="{BB962C8B-B14F-4D97-AF65-F5344CB8AC3E}">
        <p14:creationId xmlns:p14="http://schemas.microsoft.com/office/powerpoint/2010/main" val="586936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text + image right">
    <p:spTree>
      <p:nvGrpSpPr>
        <p:cNvPr id="1" name=""/>
        <p:cNvGrpSpPr/>
        <p:nvPr/>
      </p:nvGrpSpPr>
      <p:grpSpPr>
        <a:xfrm>
          <a:off x="0" y="0"/>
          <a:ext cx="0" cy="0"/>
          <a:chOff x="0" y="0"/>
          <a:chExt cx="0" cy="0"/>
        </a:xfrm>
      </p:grpSpPr>
      <p:sp>
        <p:nvSpPr>
          <p:cNvPr id="10" name="Marcador de posición de imagen 8"/>
          <p:cNvSpPr>
            <a:spLocks noGrp="1"/>
          </p:cNvSpPr>
          <p:nvPr>
            <p:ph type="pic" sz="quarter" idx="10"/>
          </p:nvPr>
        </p:nvSpPr>
        <p:spPr>
          <a:xfrm>
            <a:off x="4570851" y="0"/>
            <a:ext cx="4573151" cy="5715000"/>
          </a:xfrm>
        </p:spPr>
        <p:txBody>
          <a:bodyPr/>
          <a:lstStyle/>
          <a:p>
            <a:endParaRPr lang="es-ES" dirty="0"/>
          </a:p>
        </p:txBody>
      </p:sp>
      <p:sp>
        <p:nvSpPr>
          <p:cNvPr id="11" name="Marcador de texto 8"/>
          <p:cNvSpPr>
            <a:spLocks noGrp="1"/>
          </p:cNvSpPr>
          <p:nvPr>
            <p:ph type="body" sz="quarter" idx="11"/>
          </p:nvPr>
        </p:nvSpPr>
        <p:spPr>
          <a:xfrm>
            <a:off x="457201" y="1349967"/>
            <a:ext cx="3923453" cy="3656411"/>
          </a:xfrm>
        </p:spPr>
        <p:txBody>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12" name="Marcador de título 1"/>
          <p:cNvSpPr>
            <a:spLocks noGrp="1"/>
          </p:cNvSpPr>
          <p:nvPr>
            <p:ph type="title"/>
          </p:nvPr>
        </p:nvSpPr>
        <p:spPr>
          <a:xfrm>
            <a:off x="457201" y="228866"/>
            <a:ext cx="3923453" cy="952500"/>
          </a:xfrm>
          <a:prstGeom prst="rect">
            <a:avLst/>
          </a:prstGeom>
        </p:spPr>
        <p:txBody>
          <a:bodyPr vert="horz" lIns="91440" tIns="45720" rIns="91440" bIns="45720" rtlCol="0" anchor="ctr">
            <a:normAutofit/>
          </a:bodyPr>
          <a:lstStyle>
            <a:lvl1pPr>
              <a:defRPr>
                <a:solidFill>
                  <a:srgbClr val="9423A4"/>
                </a:solidFill>
              </a:defRPr>
            </a:lvl1pPr>
          </a:lstStyle>
          <a:p>
            <a:r>
              <a:rPr lang="es-ES_tradnl" dirty="0"/>
              <a:t>Clic para editar título</a:t>
            </a:r>
            <a:endParaRPr lang="es-ES" dirty="0"/>
          </a:p>
        </p:txBody>
      </p:sp>
      <p:sp>
        <p:nvSpPr>
          <p:cNvPr id="9" name="CuadroTexto 8"/>
          <p:cNvSpPr txBox="1"/>
          <p:nvPr userDrawn="1"/>
        </p:nvSpPr>
        <p:spPr>
          <a:xfrm>
            <a:off x="469900" y="5309268"/>
            <a:ext cx="387350" cy="215444"/>
          </a:xfrm>
          <a:prstGeom prst="rect">
            <a:avLst/>
          </a:prstGeom>
          <a:noFill/>
        </p:spPr>
        <p:txBody>
          <a:bodyPr wrap="square" rtlCol="0">
            <a:spAutoFit/>
          </a:bodyPr>
          <a:lstStyle/>
          <a:p>
            <a:fld id="{6DB5EEC6-82F6-B24C-8CA4-918437EADA3F}" type="slidenum">
              <a:rPr lang="es-ES_tradnl" sz="800" b="0" i="0" smtClean="0">
                <a:solidFill>
                  <a:schemeClr val="tx1"/>
                </a:solidFill>
                <a:latin typeface="Quicksand" charset="0"/>
                <a:ea typeface="Quicksand" charset="0"/>
                <a:cs typeface="Quicksand" charset="0"/>
              </a:rPr>
              <a:t>‹Nº›</a:t>
            </a:fld>
            <a:endParaRPr lang="es-ES_tradnl" sz="800" b="0" i="0" dirty="0">
              <a:solidFill>
                <a:schemeClr val="tx1"/>
              </a:solidFill>
              <a:latin typeface="Quicksand" charset="0"/>
              <a:ea typeface="Quicksand" charset="0"/>
              <a:cs typeface="Quicksand" charset="0"/>
            </a:endParaRPr>
          </a:p>
        </p:txBody>
      </p:sp>
      <p:cxnSp>
        <p:nvCxnSpPr>
          <p:cNvPr id="13" name="Conector recto 12"/>
          <p:cNvCxnSpPr/>
          <p:nvPr userDrawn="1"/>
        </p:nvCxnSpPr>
        <p:spPr>
          <a:xfrm>
            <a:off x="565150" y="5296568"/>
            <a:ext cx="387350" cy="0"/>
          </a:xfrm>
          <a:prstGeom prst="line">
            <a:avLst/>
          </a:prstGeom>
          <a:ln w="9525">
            <a:solidFill>
              <a:srgbClr val="4AF8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8073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text + image left">
    <p:spTree>
      <p:nvGrpSpPr>
        <p:cNvPr id="1" name=""/>
        <p:cNvGrpSpPr/>
        <p:nvPr/>
      </p:nvGrpSpPr>
      <p:grpSpPr>
        <a:xfrm>
          <a:off x="0" y="0"/>
          <a:ext cx="0" cy="0"/>
          <a:chOff x="0" y="0"/>
          <a:chExt cx="0" cy="0"/>
        </a:xfrm>
      </p:grpSpPr>
      <p:sp>
        <p:nvSpPr>
          <p:cNvPr id="10" name="Marcador de posición de imagen 8"/>
          <p:cNvSpPr>
            <a:spLocks noGrp="1"/>
          </p:cNvSpPr>
          <p:nvPr>
            <p:ph type="pic" sz="quarter" idx="10"/>
          </p:nvPr>
        </p:nvSpPr>
        <p:spPr>
          <a:xfrm>
            <a:off x="0" y="0"/>
            <a:ext cx="4573151" cy="5715000"/>
          </a:xfrm>
        </p:spPr>
        <p:txBody>
          <a:bodyPr/>
          <a:lstStyle/>
          <a:p>
            <a:endParaRPr lang="es-ES" dirty="0"/>
          </a:p>
        </p:txBody>
      </p:sp>
      <p:sp>
        <p:nvSpPr>
          <p:cNvPr id="11" name="Marcador de texto 8"/>
          <p:cNvSpPr>
            <a:spLocks noGrp="1"/>
          </p:cNvSpPr>
          <p:nvPr>
            <p:ph type="body" sz="quarter" idx="11"/>
          </p:nvPr>
        </p:nvSpPr>
        <p:spPr>
          <a:xfrm>
            <a:off x="4766554" y="1349967"/>
            <a:ext cx="3923453" cy="3656411"/>
          </a:xfrm>
        </p:spPr>
        <p:txBody>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12" name="Marcador de título 1"/>
          <p:cNvSpPr>
            <a:spLocks noGrp="1"/>
          </p:cNvSpPr>
          <p:nvPr>
            <p:ph type="title"/>
          </p:nvPr>
        </p:nvSpPr>
        <p:spPr>
          <a:xfrm>
            <a:off x="4766554" y="228866"/>
            <a:ext cx="3923453" cy="952500"/>
          </a:xfrm>
          <a:prstGeom prst="rect">
            <a:avLst/>
          </a:prstGeom>
        </p:spPr>
        <p:txBody>
          <a:bodyPr vert="horz" lIns="91440" tIns="45720" rIns="91440" bIns="45720" rtlCol="0" anchor="ctr">
            <a:normAutofit/>
          </a:bodyPr>
          <a:lstStyle>
            <a:lvl1pPr>
              <a:defRPr>
                <a:solidFill>
                  <a:srgbClr val="9423A4"/>
                </a:solidFill>
              </a:defRPr>
            </a:lvl1pPr>
          </a:lstStyle>
          <a:p>
            <a:r>
              <a:rPr lang="es-ES_tradnl" dirty="0"/>
              <a:t>Clic para editar título</a:t>
            </a:r>
            <a:endParaRPr lang="es-ES" dirty="0"/>
          </a:p>
        </p:txBody>
      </p:sp>
      <p:sp>
        <p:nvSpPr>
          <p:cNvPr id="9" name="CuadroTexto 8"/>
          <p:cNvSpPr txBox="1"/>
          <p:nvPr userDrawn="1"/>
        </p:nvSpPr>
        <p:spPr>
          <a:xfrm>
            <a:off x="469900" y="5309268"/>
            <a:ext cx="387350" cy="215444"/>
          </a:xfrm>
          <a:prstGeom prst="rect">
            <a:avLst/>
          </a:prstGeom>
          <a:noFill/>
        </p:spPr>
        <p:txBody>
          <a:bodyPr wrap="square" rtlCol="0">
            <a:spAutoFit/>
          </a:bodyPr>
          <a:lstStyle/>
          <a:p>
            <a:fld id="{6DB5EEC6-82F6-B24C-8CA4-918437EADA3F}" type="slidenum">
              <a:rPr lang="es-ES_tradnl" sz="800" b="0" i="0" smtClean="0">
                <a:solidFill>
                  <a:schemeClr val="tx1"/>
                </a:solidFill>
                <a:latin typeface="Quicksand" charset="0"/>
                <a:ea typeface="Quicksand" charset="0"/>
                <a:cs typeface="Quicksand" charset="0"/>
              </a:rPr>
              <a:t>‹Nº›</a:t>
            </a:fld>
            <a:endParaRPr lang="es-ES_tradnl" sz="800" b="0" i="0" dirty="0">
              <a:solidFill>
                <a:schemeClr val="tx1"/>
              </a:solidFill>
              <a:latin typeface="Quicksand" charset="0"/>
              <a:ea typeface="Quicksand" charset="0"/>
              <a:cs typeface="Quicksand" charset="0"/>
            </a:endParaRPr>
          </a:p>
        </p:txBody>
      </p:sp>
      <p:cxnSp>
        <p:nvCxnSpPr>
          <p:cNvPr id="13" name="Conector recto 12"/>
          <p:cNvCxnSpPr/>
          <p:nvPr userDrawn="1"/>
        </p:nvCxnSpPr>
        <p:spPr>
          <a:xfrm>
            <a:off x="565150" y="5296568"/>
            <a:ext cx="387350" cy="0"/>
          </a:xfrm>
          <a:prstGeom prst="line">
            <a:avLst/>
          </a:prstGeom>
          <a:ln w="9525">
            <a:solidFill>
              <a:srgbClr val="4AF8FF"/>
            </a:solidFill>
          </a:ln>
          <a:effectLst/>
        </p:spPr>
        <p:style>
          <a:lnRef idx="2">
            <a:schemeClr val="accent1"/>
          </a:lnRef>
          <a:fillRef idx="0">
            <a:schemeClr val="accent1"/>
          </a:fillRef>
          <a:effectRef idx="1">
            <a:schemeClr val="accent1"/>
          </a:effectRef>
          <a:fontRef idx="minor">
            <a:schemeClr val="tx1"/>
          </a:fontRef>
        </p:style>
      </p:cxnSp>
      <p:grpSp>
        <p:nvGrpSpPr>
          <p:cNvPr id="7" name="Agrupar 6"/>
          <p:cNvGrpSpPr/>
          <p:nvPr userDrawn="1"/>
        </p:nvGrpSpPr>
        <p:grpSpPr>
          <a:xfrm>
            <a:off x="6497053" y="5259278"/>
            <a:ext cx="723878" cy="282489"/>
            <a:chOff x="6280150" y="5168900"/>
            <a:chExt cx="1041400" cy="406400"/>
          </a:xfrm>
        </p:grpSpPr>
        <p:sp>
          <p:nvSpPr>
            <p:cNvPr id="8" name="Rectángulo redondeado 7"/>
            <p:cNvSpPr/>
            <p:nvPr userDrawn="1"/>
          </p:nvSpPr>
          <p:spPr>
            <a:xfrm>
              <a:off x="6280150" y="5168900"/>
              <a:ext cx="1041400" cy="406400"/>
            </a:xfrm>
            <a:prstGeom prst="roundRect">
              <a:avLst/>
            </a:prstGeom>
            <a:noFill/>
            <a:ln w="19050" cmpd="sng">
              <a:solidFill>
                <a:srgbClr val="7F7F7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n>
                  <a:solidFill>
                    <a:schemeClr val="tx1"/>
                  </a:solidFill>
                  <a:prstDash val="dash"/>
                </a:ln>
              </a:endParaRPr>
            </a:p>
          </p:txBody>
        </p:sp>
        <p:sp>
          <p:nvSpPr>
            <p:cNvPr id="14" name="CuadroTexto 13"/>
            <p:cNvSpPr txBox="1"/>
            <p:nvPr userDrawn="1"/>
          </p:nvSpPr>
          <p:spPr>
            <a:xfrm>
              <a:off x="6280150" y="5252709"/>
              <a:ext cx="1041400" cy="265668"/>
            </a:xfrm>
            <a:prstGeom prst="rect">
              <a:avLst/>
            </a:prstGeom>
            <a:noFill/>
          </p:spPr>
          <p:txBody>
            <a:bodyPr wrap="square" rtlCol="0">
              <a:spAutoFit/>
            </a:bodyPr>
            <a:lstStyle/>
            <a:p>
              <a:pPr algn="ctr"/>
              <a:r>
                <a:rPr lang="es-ES" sz="600" i="1" dirty="0">
                  <a:solidFill>
                    <a:schemeClr val="tx1">
                      <a:lumMod val="50000"/>
                      <a:lumOff val="50000"/>
                    </a:schemeClr>
                  </a:solidFill>
                  <a:latin typeface="Roboto Bold"/>
                  <a:cs typeface="Roboto Bold"/>
                </a:rPr>
                <a:t>Logo</a:t>
              </a:r>
            </a:p>
          </p:txBody>
        </p:sp>
      </p:grpSp>
      <p:cxnSp>
        <p:nvCxnSpPr>
          <p:cNvPr id="17" name="Conector recto 16"/>
          <p:cNvCxnSpPr/>
          <p:nvPr userDrawn="1"/>
        </p:nvCxnSpPr>
        <p:spPr>
          <a:xfrm>
            <a:off x="7398888" y="5202546"/>
            <a:ext cx="0" cy="395954"/>
          </a:xfrm>
          <a:prstGeom prst="line">
            <a:avLst/>
          </a:prstGeom>
          <a:ln>
            <a:solidFill>
              <a:srgbClr val="4AF8FF"/>
            </a:solidFill>
          </a:ln>
        </p:spPr>
        <p:style>
          <a:lnRef idx="1">
            <a:schemeClr val="accent6"/>
          </a:lnRef>
          <a:fillRef idx="0">
            <a:schemeClr val="accent6"/>
          </a:fillRef>
          <a:effectRef idx="0">
            <a:schemeClr val="accent6"/>
          </a:effectRef>
          <a:fontRef idx="minor">
            <a:schemeClr val="tx1"/>
          </a:fontRef>
        </p:style>
      </p:cxnSp>
      <p:pic>
        <p:nvPicPr>
          <p:cNvPr id="15" name="Imagen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76846" y="5170517"/>
            <a:ext cx="968440" cy="427983"/>
          </a:xfrm>
          <a:prstGeom prst="rect">
            <a:avLst/>
          </a:prstGeom>
        </p:spPr>
      </p:pic>
    </p:spTree>
    <p:extLst>
      <p:ext uri="{BB962C8B-B14F-4D97-AF65-F5344CB8AC3E}">
        <p14:creationId xmlns:p14="http://schemas.microsoft.com/office/powerpoint/2010/main" val="936981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0" name="Marcador de posición de imagen 8"/>
          <p:cNvSpPr>
            <a:spLocks noGrp="1"/>
          </p:cNvSpPr>
          <p:nvPr>
            <p:ph type="pic" sz="quarter" idx="10"/>
          </p:nvPr>
        </p:nvSpPr>
        <p:spPr>
          <a:xfrm>
            <a:off x="1" y="0"/>
            <a:ext cx="9144000" cy="5715000"/>
          </a:xfrm>
        </p:spPr>
        <p:txBody>
          <a:bodyPr/>
          <a:lstStyle/>
          <a:p>
            <a:endParaRPr lang="es-ES" dirty="0"/>
          </a:p>
        </p:txBody>
      </p:sp>
    </p:spTree>
    <p:extLst>
      <p:ext uri="{BB962C8B-B14F-4D97-AF65-F5344CB8AC3E}">
        <p14:creationId xmlns:p14="http://schemas.microsoft.com/office/powerpoint/2010/main" val="2072156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gallery">
    <p:spTree>
      <p:nvGrpSpPr>
        <p:cNvPr id="1" name=""/>
        <p:cNvGrpSpPr/>
        <p:nvPr/>
      </p:nvGrpSpPr>
      <p:grpSpPr>
        <a:xfrm>
          <a:off x="0" y="0"/>
          <a:ext cx="0" cy="0"/>
          <a:chOff x="0" y="0"/>
          <a:chExt cx="0" cy="0"/>
        </a:xfrm>
      </p:grpSpPr>
      <p:sp>
        <p:nvSpPr>
          <p:cNvPr id="10" name="Marcador de posición de imagen 8"/>
          <p:cNvSpPr>
            <a:spLocks noGrp="1" noChangeAspect="1"/>
          </p:cNvSpPr>
          <p:nvPr>
            <p:ph type="pic" sz="quarter" idx="10"/>
          </p:nvPr>
        </p:nvSpPr>
        <p:spPr>
          <a:xfrm>
            <a:off x="0" y="1"/>
            <a:ext cx="3429372" cy="1896540"/>
          </a:xfrm>
          <a:ln w="12700" cmpd="sng">
            <a:noFill/>
          </a:ln>
        </p:spPr>
        <p:txBody>
          <a:bodyPr/>
          <a:lstStyle/>
          <a:p>
            <a:endParaRPr lang="es-ES" dirty="0"/>
          </a:p>
        </p:txBody>
      </p:sp>
      <p:sp>
        <p:nvSpPr>
          <p:cNvPr id="4" name="Marcador de posición de imagen 8"/>
          <p:cNvSpPr>
            <a:spLocks noGrp="1" noChangeAspect="1"/>
          </p:cNvSpPr>
          <p:nvPr>
            <p:ph type="pic" sz="quarter" idx="11"/>
          </p:nvPr>
        </p:nvSpPr>
        <p:spPr>
          <a:xfrm>
            <a:off x="3429374" y="1"/>
            <a:ext cx="3179961" cy="1896540"/>
          </a:xfrm>
          <a:ln w="12700" cmpd="sng">
            <a:noFill/>
          </a:ln>
        </p:spPr>
        <p:txBody>
          <a:bodyPr/>
          <a:lstStyle/>
          <a:p>
            <a:endParaRPr lang="es-ES" dirty="0"/>
          </a:p>
        </p:txBody>
      </p:sp>
      <p:sp>
        <p:nvSpPr>
          <p:cNvPr id="5" name="Marcador de posición de imagen 8"/>
          <p:cNvSpPr>
            <a:spLocks noGrp="1" noChangeAspect="1"/>
          </p:cNvSpPr>
          <p:nvPr>
            <p:ph type="pic" sz="quarter" idx="12"/>
          </p:nvPr>
        </p:nvSpPr>
        <p:spPr>
          <a:xfrm>
            <a:off x="2139546" y="1896543"/>
            <a:ext cx="3377002" cy="1904217"/>
          </a:xfrm>
          <a:ln w="12700" cmpd="sng">
            <a:noFill/>
          </a:ln>
        </p:spPr>
        <p:txBody>
          <a:bodyPr/>
          <a:lstStyle/>
          <a:p>
            <a:endParaRPr lang="es-ES" dirty="0"/>
          </a:p>
        </p:txBody>
      </p:sp>
      <p:sp>
        <p:nvSpPr>
          <p:cNvPr id="6" name="Marcador de posición de imagen 8"/>
          <p:cNvSpPr>
            <a:spLocks noGrp="1" noChangeAspect="1"/>
          </p:cNvSpPr>
          <p:nvPr>
            <p:ph type="pic" sz="quarter" idx="13"/>
          </p:nvPr>
        </p:nvSpPr>
        <p:spPr>
          <a:xfrm>
            <a:off x="1972" y="1896543"/>
            <a:ext cx="2137575" cy="1904217"/>
          </a:xfrm>
          <a:ln w="12700" cmpd="sng">
            <a:noFill/>
          </a:ln>
        </p:spPr>
        <p:txBody>
          <a:bodyPr/>
          <a:lstStyle/>
          <a:p>
            <a:endParaRPr lang="es-ES" dirty="0"/>
          </a:p>
        </p:txBody>
      </p:sp>
      <p:sp>
        <p:nvSpPr>
          <p:cNvPr id="7" name="Marcador de posición de imagen 8"/>
          <p:cNvSpPr>
            <a:spLocks noGrp="1" noChangeAspect="1"/>
          </p:cNvSpPr>
          <p:nvPr>
            <p:ph type="pic" sz="quarter" idx="14"/>
          </p:nvPr>
        </p:nvSpPr>
        <p:spPr>
          <a:xfrm>
            <a:off x="6609335" y="1"/>
            <a:ext cx="2534667" cy="1896540"/>
          </a:xfrm>
          <a:ln w="12700" cmpd="sng">
            <a:noFill/>
          </a:ln>
        </p:spPr>
        <p:txBody>
          <a:bodyPr/>
          <a:lstStyle/>
          <a:p>
            <a:endParaRPr lang="es-ES" dirty="0"/>
          </a:p>
        </p:txBody>
      </p:sp>
      <p:sp>
        <p:nvSpPr>
          <p:cNvPr id="8" name="Marcador de posición de imagen 8"/>
          <p:cNvSpPr>
            <a:spLocks noGrp="1" noChangeAspect="1"/>
          </p:cNvSpPr>
          <p:nvPr>
            <p:ph type="pic" sz="quarter" idx="15"/>
          </p:nvPr>
        </p:nvSpPr>
        <p:spPr>
          <a:xfrm>
            <a:off x="5516548" y="1896541"/>
            <a:ext cx="3627452" cy="1904218"/>
          </a:xfrm>
          <a:ln w="12700" cmpd="sng">
            <a:noFill/>
          </a:ln>
        </p:spPr>
        <p:txBody>
          <a:bodyPr/>
          <a:lstStyle/>
          <a:p>
            <a:endParaRPr lang="es-ES" dirty="0"/>
          </a:p>
        </p:txBody>
      </p:sp>
      <p:sp>
        <p:nvSpPr>
          <p:cNvPr id="9" name="Marcador de posición de imagen 8"/>
          <p:cNvSpPr>
            <a:spLocks noGrp="1" noChangeAspect="1"/>
          </p:cNvSpPr>
          <p:nvPr>
            <p:ph type="pic" sz="quarter" idx="16"/>
          </p:nvPr>
        </p:nvSpPr>
        <p:spPr>
          <a:xfrm>
            <a:off x="7161581" y="3800759"/>
            <a:ext cx="1982420" cy="1914242"/>
          </a:xfrm>
          <a:ln w="12700" cmpd="sng">
            <a:noFill/>
          </a:ln>
        </p:spPr>
        <p:txBody>
          <a:bodyPr/>
          <a:lstStyle/>
          <a:p>
            <a:endParaRPr lang="es-ES" dirty="0"/>
          </a:p>
        </p:txBody>
      </p:sp>
      <p:sp>
        <p:nvSpPr>
          <p:cNvPr id="11" name="Marcador de posición de imagen 8"/>
          <p:cNvSpPr>
            <a:spLocks noGrp="1" noChangeAspect="1"/>
          </p:cNvSpPr>
          <p:nvPr>
            <p:ph type="pic" sz="quarter" idx="17"/>
          </p:nvPr>
        </p:nvSpPr>
        <p:spPr>
          <a:xfrm>
            <a:off x="3721126" y="3800759"/>
            <a:ext cx="3440454" cy="1914242"/>
          </a:xfrm>
          <a:ln w="12700" cmpd="sng">
            <a:noFill/>
          </a:ln>
        </p:spPr>
        <p:txBody>
          <a:bodyPr/>
          <a:lstStyle/>
          <a:p>
            <a:endParaRPr lang="es-ES" dirty="0"/>
          </a:p>
        </p:txBody>
      </p:sp>
      <p:sp>
        <p:nvSpPr>
          <p:cNvPr id="12" name="Marcador de posición de imagen 8"/>
          <p:cNvSpPr>
            <a:spLocks noGrp="1" noChangeAspect="1"/>
          </p:cNvSpPr>
          <p:nvPr>
            <p:ph type="pic" sz="quarter" idx="18"/>
          </p:nvPr>
        </p:nvSpPr>
        <p:spPr>
          <a:xfrm>
            <a:off x="0" y="3800759"/>
            <a:ext cx="3721126" cy="1914242"/>
          </a:xfrm>
          <a:ln w="12700" cmpd="sng">
            <a:noFill/>
          </a:ln>
        </p:spPr>
        <p:txBody>
          <a:bodyPr/>
          <a:lstStyle/>
          <a:p>
            <a:endParaRPr lang="es-ES" dirty="0"/>
          </a:p>
        </p:txBody>
      </p:sp>
    </p:spTree>
    <p:extLst>
      <p:ext uri="{BB962C8B-B14F-4D97-AF65-F5344CB8AC3E}">
        <p14:creationId xmlns:p14="http://schemas.microsoft.com/office/powerpoint/2010/main" val="301593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 1">
    <p:bg>
      <p:bgPr>
        <a:solidFill>
          <a:schemeClr val="bg1"/>
        </a:solidFill>
        <a:effectLst/>
      </p:bgPr>
    </p:bg>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722313" y="2077968"/>
            <a:ext cx="7772400" cy="1250156"/>
          </a:xfrm>
        </p:spPr>
        <p:txBody>
          <a:bodyPr anchor="ctr"/>
          <a:lstStyle>
            <a:lvl1pPr marL="0" indent="0" algn="ctr">
              <a:buNone/>
              <a:defRPr sz="2000" b="1" i="0">
                <a:solidFill>
                  <a:srgbClr val="9423A4"/>
                </a:solidFill>
                <a:latin typeface="Miriam Libre" charset="0"/>
                <a:ea typeface="Miriam Libre" charset="0"/>
                <a:cs typeface="Miriam Libre"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dirty="0"/>
              <a:t>Haga clic para modificar el estilo de texto del patrón</a:t>
            </a:r>
          </a:p>
        </p:txBody>
      </p:sp>
      <p:grpSp>
        <p:nvGrpSpPr>
          <p:cNvPr id="7" name="Agrupar 6"/>
          <p:cNvGrpSpPr/>
          <p:nvPr userDrawn="1"/>
        </p:nvGrpSpPr>
        <p:grpSpPr>
          <a:xfrm>
            <a:off x="6497053" y="5259278"/>
            <a:ext cx="723878" cy="282489"/>
            <a:chOff x="6280150" y="5168900"/>
            <a:chExt cx="1041400" cy="406400"/>
          </a:xfrm>
        </p:grpSpPr>
        <p:sp>
          <p:nvSpPr>
            <p:cNvPr id="11" name="Rectángulo redondeado 10"/>
            <p:cNvSpPr/>
            <p:nvPr userDrawn="1"/>
          </p:nvSpPr>
          <p:spPr>
            <a:xfrm>
              <a:off x="6280150" y="5168900"/>
              <a:ext cx="1041400" cy="406400"/>
            </a:xfrm>
            <a:prstGeom prst="roundRect">
              <a:avLst/>
            </a:prstGeom>
            <a:noFill/>
            <a:ln w="19050" cmpd="sng">
              <a:solidFill>
                <a:srgbClr val="7F7F7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n>
                  <a:solidFill>
                    <a:schemeClr val="tx1"/>
                  </a:solidFill>
                  <a:prstDash val="dash"/>
                </a:ln>
              </a:endParaRPr>
            </a:p>
          </p:txBody>
        </p:sp>
        <p:sp>
          <p:nvSpPr>
            <p:cNvPr id="12" name="CuadroTexto 11"/>
            <p:cNvSpPr txBox="1"/>
            <p:nvPr userDrawn="1"/>
          </p:nvSpPr>
          <p:spPr>
            <a:xfrm>
              <a:off x="6280150" y="5252709"/>
              <a:ext cx="1041400" cy="265668"/>
            </a:xfrm>
            <a:prstGeom prst="rect">
              <a:avLst/>
            </a:prstGeom>
            <a:noFill/>
          </p:spPr>
          <p:txBody>
            <a:bodyPr wrap="square" rtlCol="0">
              <a:spAutoFit/>
            </a:bodyPr>
            <a:lstStyle/>
            <a:p>
              <a:pPr algn="ctr"/>
              <a:r>
                <a:rPr lang="es-ES" sz="600" i="1" dirty="0">
                  <a:solidFill>
                    <a:schemeClr val="tx1">
                      <a:lumMod val="50000"/>
                      <a:lumOff val="50000"/>
                    </a:schemeClr>
                  </a:solidFill>
                  <a:latin typeface="Roboto Bold"/>
                  <a:cs typeface="Roboto Bold"/>
                </a:rPr>
                <a:t>Logo</a:t>
              </a:r>
            </a:p>
          </p:txBody>
        </p:sp>
      </p:grpSp>
      <p:cxnSp>
        <p:nvCxnSpPr>
          <p:cNvPr id="10" name="Conector recto 9"/>
          <p:cNvCxnSpPr/>
          <p:nvPr userDrawn="1"/>
        </p:nvCxnSpPr>
        <p:spPr>
          <a:xfrm>
            <a:off x="7398888" y="5202546"/>
            <a:ext cx="0" cy="395954"/>
          </a:xfrm>
          <a:prstGeom prst="line">
            <a:avLst/>
          </a:prstGeom>
          <a:ln>
            <a:solidFill>
              <a:srgbClr val="4AF8FF"/>
            </a:solidFill>
          </a:ln>
        </p:spPr>
        <p:style>
          <a:lnRef idx="1">
            <a:schemeClr val="accent6"/>
          </a:lnRef>
          <a:fillRef idx="0">
            <a:schemeClr val="accent6"/>
          </a:fillRef>
          <a:effectRef idx="0">
            <a:schemeClr val="accent6"/>
          </a:effectRef>
          <a:fontRef idx="minor">
            <a:schemeClr val="tx1"/>
          </a:fontRef>
        </p:style>
      </p:cxnSp>
      <p:pic>
        <p:nvPicPr>
          <p:cNvPr id="13" name="Imagen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76846" y="5170517"/>
            <a:ext cx="968440" cy="427983"/>
          </a:xfrm>
          <a:prstGeom prst="rect">
            <a:avLst/>
          </a:prstGeom>
        </p:spPr>
      </p:pic>
    </p:spTree>
    <p:extLst>
      <p:ext uri="{BB962C8B-B14F-4D97-AF65-F5344CB8AC3E}">
        <p14:creationId xmlns:p14="http://schemas.microsoft.com/office/powerpoint/2010/main" val="161046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722313" y="2077968"/>
            <a:ext cx="7772400" cy="1250156"/>
          </a:xfrm>
        </p:spPr>
        <p:txBody>
          <a:bodyPr anchor="ctr"/>
          <a:lstStyle>
            <a:lvl1pPr marL="0" indent="0" algn="ctr">
              <a:buNone/>
              <a:defRPr sz="2000" b="1" i="0">
                <a:solidFill>
                  <a:srgbClr val="9423A4"/>
                </a:solidFill>
                <a:latin typeface="Miriam Libre" charset="0"/>
                <a:ea typeface="Miriam Libre" charset="0"/>
                <a:cs typeface="Miriam Libre"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dirty="0"/>
              <a:t>Haga clic para modificar el estilo de texto del patrón</a:t>
            </a:r>
          </a:p>
        </p:txBody>
      </p:sp>
      <p:grpSp>
        <p:nvGrpSpPr>
          <p:cNvPr id="7" name="Agrupar 6"/>
          <p:cNvGrpSpPr/>
          <p:nvPr userDrawn="1"/>
        </p:nvGrpSpPr>
        <p:grpSpPr>
          <a:xfrm>
            <a:off x="6497053" y="5259278"/>
            <a:ext cx="723878" cy="282489"/>
            <a:chOff x="6280150" y="5168900"/>
            <a:chExt cx="1041400" cy="406400"/>
          </a:xfrm>
        </p:grpSpPr>
        <p:sp>
          <p:nvSpPr>
            <p:cNvPr id="11" name="Rectángulo redondeado 10"/>
            <p:cNvSpPr/>
            <p:nvPr userDrawn="1"/>
          </p:nvSpPr>
          <p:spPr>
            <a:xfrm>
              <a:off x="6280150" y="5168900"/>
              <a:ext cx="1041400" cy="406400"/>
            </a:xfrm>
            <a:prstGeom prst="roundRect">
              <a:avLst/>
            </a:prstGeom>
            <a:noFill/>
            <a:ln w="19050" cmpd="sng">
              <a:solidFill>
                <a:srgbClr val="7F7F7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n>
                  <a:solidFill>
                    <a:schemeClr val="tx1"/>
                  </a:solidFill>
                  <a:prstDash val="dash"/>
                </a:ln>
              </a:endParaRPr>
            </a:p>
          </p:txBody>
        </p:sp>
        <p:sp>
          <p:nvSpPr>
            <p:cNvPr id="12" name="CuadroTexto 11"/>
            <p:cNvSpPr txBox="1"/>
            <p:nvPr userDrawn="1"/>
          </p:nvSpPr>
          <p:spPr>
            <a:xfrm>
              <a:off x="6280150" y="5252709"/>
              <a:ext cx="1041400" cy="265668"/>
            </a:xfrm>
            <a:prstGeom prst="rect">
              <a:avLst/>
            </a:prstGeom>
            <a:noFill/>
          </p:spPr>
          <p:txBody>
            <a:bodyPr wrap="square" rtlCol="0">
              <a:spAutoFit/>
            </a:bodyPr>
            <a:lstStyle/>
            <a:p>
              <a:pPr algn="ctr"/>
              <a:r>
                <a:rPr lang="es-ES" sz="600" i="1" dirty="0">
                  <a:solidFill>
                    <a:schemeClr val="tx1">
                      <a:lumMod val="50000"/>
                      <a:lumOff val="50000"/>
                    </a:schemeClr>
                  </a:solidFill>
                  <a:latin typeface="Roboto Bold"/>
                  <a:cs typeface="Roboto Bold"/>
                </a:rPr>
                <a:t>Logo</a:t>
              </a:r>
            </a:p>
          </p:txBody>
        </p:sp>
      </p:grpSp>
      <p:cxnSp>
        <p:nvCxnSpPr>
          <p:cNvPr id="8" name="Conector recto 7"/>
          <p:cNvCxnSpPr/>
          <p:nvPr userDrawn="1"/>
        </p:nvCxnSpPr>
        <p:spPr>
          <a:xfrm>
            <a:off x="7398888" y="5202546"/>
            <a:ext cx="0" cy="395954"/>
          </a:xfrm>
          <a:prstGeom prst="line">
            <a:avLst/>
          </a:prstGeom>
          <a:ln>
            <a:solidFill>
              <a:srgbClr val="4AF8FF"/>
            </a:solidFill>
          </a:ln>
        </p:spPr>
        <p:style>
          <a:lnRef idx="1">
            <a:schemeClr val="accent6"/>
          </a:lnRef>
          <a:fillRef idx="0">
            <a:schemeClr val="accent6"/>
          </a:fillRef>
          <a:effectRef idx="0">
            <a:schemeClr val="accent6"/>
          </a:effectRef>
          <a:fontRef idx="minor">
            <a:schemeClr val="tx1"/>
          </a:fontRef>
        </p:style>
      </p:cxnSp>
      <p:pic>
        <p:nvPicPr>
          <p:cNvPr id="10" name="Imagen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76846" y="5170517"/>
            <a:ext cx="968440" cy="427983"/>
          </a:xfrm>
          <a:prstGeom prst="rect">
            <a:avLst/>
          </a:prstGeom>
        </p:spPr>
      </p:pic>
    </p:spTree>
    <p:extLst>
      <p:ext uri="{BB962C8B-B14F-4D97-AF65-F5344CB8AC3E}">
        <p14:creationId xmlns:p14="http://schemas.microsoft.com/office/powerpoint/2010/main" val="224993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28866"/>
            <a:ext cx="4113650" cy="952500"/>
          </a:xfrm>
          <a:prstGeom prst="rect">
            <a:avLst/>
          </a:prstGeom>
        </p:spPr>
        <p:txBody>
          <a:bodyPr vert="horz" lIns="91440" tIns="45720" rIns="91440" bIns="45720" rtlCol="0" anchor="ctr">
            <a:normAutofit/>
          </a:bodyPr>
          <a:lstStyle/>
          <a:p>
            <a:r>
              <a:rPr lang="es-ES_tradnl" dirty="0"/>
              <a:t>Clic para editar título</a:t>
            </a:r>
            <a:endParaRPr lang="es-ES" dirty="0"/>
          </a:p>
        </p:txBody>
      </p:sp>
      <p:sp>
        <p:nvSpPr>
          <p:cNvPr id="3" name="Marcador de texto 2"/>
          <p:cNvSpPr>
            <a:spLocks noGrp="1"/>
          </p:cNvSpPr>
          <p:nvPr>
            <p:ph type="body" idx="1"/>
          </p:nvPr>
        </p:nvSpPr>
        <p:spPr>
          <a:xfrm>
            <a:off x="457200" y="1333501"/>
            <a:ext cx="4113650" cy="3771636"/>
          </a:xfrm>
          <a:prstGeom prst="rect">
            <a:avLst/>
          </a:prstGeom>
        </p:spPr>
        <p:txBody>
          <a:bodyPr vert="horz" lIns="91440" tIns="45720" rIns="91440" bIns="45720" rtlCol="0">
            <a:normAutofit/>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Tree>
    <p:extLst>
      <p:ext uri="{BB962C8B-B14F-4D97-AF65-F5344CB8AC3E}">
        <p14:creationId xmlns:p14="http://schemas.microsoft.com/office/powerpoint/2010/main" val="2409350532"/>
      </p:ext>
    </p:extLst>
  </p:cSld>
  <p:clrMap bg1="lt1" tx1="dk1" bg2="lt2" tx2="dk2" accent1="accent1" accent2="accent2" accent3="accent3" accent4="accent4" accent5="accent5" accent6="accent6" hlink="hlink" folHlink="folHlink"/>
  <p:sldLayoutIdLst>
    <p:sldLayoutId id="2147483673" r:id="rId1"/>
    <p:sldLayoutId id="2147483688" r:id="rId2"/>
    <p:sldLayoutId id="2147483691" r:id="rId3"/>
    <p:sldLayoutId id="2147483687" r:id="rId4"/>
    <p:sldLayoutId id="2147483694" r:id="rId5"/>
    <p:sldLayoutId id="2147483689" r:id="rId6"/>
    <p:sldLayoutId id="2147483690" r:id="rId7"/>
    <p:sldLayoutId id="2147483675" r:id="rId8"/>
    <p:sldLayoutId id="2147483693" r:id="rId9"/>
    <p:sldLayoutId id="2147483692" r:id="rId10"/>
  </p:sldLayoutIdLst>
  <p:hf hdr="0" ftr="0" dt="0"/>
  <p:txStyles>
    <p:titleStyle>
      <a:lvl1pPr algn="l" defTabSz="457200" rtl="0" eaLnBrk="1" latinLnBrk="0" hangingPunct="1">
        <a:spcBef>
          <a:spcPct val="0"/>
        </a:spcBef>
        <a:buNone/>
        <a:defRPr sz="2500" b="1" i="0" kern="1200">
          <a:solidFill>
            <a:srgbClr val="682368"/>
          </a:solidFill>
          <a:latin typeface="Miriam Libre" charset="0"/>
          <a:ea typeface="Miriam Libre" charset="0"/>
          <a:cs typeface="Miriam Libre" charset="0"/>
        </a:defRPr>
      </a:lvl1pPr>
    </p:titleStyle>
    <p:bodyStyle>
      <a:lvl1pPr marL="342900" indent="-3429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1pPr>
      <a:lvl2pPr marL="742950" indent="-28575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2pPr>
      <a:lvl3pPr marL="11430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3pPr>
      <a:lvl4pPr marL="16002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4pPr>
      <a:lvl5pPr marL="20574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57201" y="969276"/>
            <a:ext cx="5715000" cy="2343325"/>
          </a:xfrm>
        </p:spPr>
        <p:txBody>
          <a:bodyPr>
            <a:normAutofit fontScale="90000"/>
          </a:bodyPr>
          <a:lstStyle/>
          <a:p>
            <a:r>
              <a:rPr lang="es-ES_tradnl">
                <a:latin typeface="Miriam Libre" charset="0"/>
                <a:ea typeface="Miriam Libre" charset="0"/>
                <a:cs typeface="Miriam Libre" charset="0"/>
              </a:rPr>
              <a:t>New </a:t>
            </a:r>
            <a:r>
              <a:rPr lang="es-ES_tradnl" dirty="0">
                <a:latin typeface="Miriam Libre" charset="0"/>
                <a:ea typeface="Miriam Libre" charset="0"/>
                <a:cs typeface="Miriam Libre" charset="0"/>
              </a:rPr>
              <a:t>NA-ion </a:t>
            </a:r>
            <a:r>
              <a:rPr lang="es-ES_tradnl" dirty="0" err="1">
                <a:latin typeface="Miriam Libre" charset="0"/>
                <a:ea typeface="Miriam Libre" charset="0"/>
                <a:cs typeface="Miriam Libre" charset="0"/>
              </a:rPr>
              <a:t>cells</a:t>
            </a:r>
            <a:r>
              <a:rPr lang="es-ES_tradnl" dirty="0">
                <a:latin typeface="Miriam Libre" charset="0"/>
                <a:ea typeface="Miriam Libre" charset="0"/>
                <a:cs typeface="Miriam Libre" charset="0"/>
              </a:rPr>
              <a:t> to </a:t>
            </a:r>
            <a:r>
              <a:rPr lang="es-ES_tradnl" dirty="0" err="1">
                <a:latin typeface="Miriam Libre" charset="0"/>
                <a:ea typeface="Miriam Libre" charset="0"/>
                <a:cs typeface="Miriam Libre" charset="0"/>
              </a:rPr>
              <a:t>accelerate</a:t>
            </a:r>
            <a:r>
              <a:rPr lang="es-ES_tradnl" dirty="0">
                <a:latin typeface="Miriam Libre" charset="0"/>
                <a:ea typeface="Miriam Libre" charset="0"/>
                <a:cs typeface="Miriam Libre" charset="0"/>
              </a:rPr>
              <a:t> </a:t>
            </a:r>
            <a:r>
              <a:rPr lang="es-ES_tradnl" dirty="0" err="1">
                <a:latin typeface="Miriam Libre" charset="0"/>
                <a:ea typeface="Miriam Libre" charset="0"/>
                <a:cs typeface="Miriam Libre" charset="0"/>
              </a:rPr>
              <a:t>the</a:t>
            </a:r>
            <a:r>
              <a:rPr lang="es-ES_tradnl" dirty="0">
                <a:latin typeface="Miriam Libre" charset="0"/>
                <a:ea typeface="Miriam Libre" charset="0"/>
                <a:cs typeface="Miriam Libre" charset="0"/>
              </a:rPr>
              <a:t> </a:t>
            </a:r>
            <a:r>
              <a:rPr lang="es-ES_tradnl" dirty="0" err="1">
                <a:latin typeface="Miriam Libre" charset="0"/>
                <a:ea typeface="Miriam Libre" charset="0"/>
                <a:cs typeface="Miriam Libre" charset="0"/>
              </a:rPr>
              <a:t>European</a:t>
            </a:r>
            <a:r>
              <a:rPr lang="es-ES_tradnl" dirty="0">
                <a:latin typeface="Miriam Libre" charset="0"/>
                <a:ea typeface="Miriam Libre" charset="0"/>
                <a:cs typeface="Miriam Libre" charset="0"/>
              </a:rPr>
              <a:t> </a:t>
            </a:r>
            <a:r>
              <a:rPr lang="es-ES_tradnl" dirty="0" err="1"/>
              <a:t>E</a:t>
            </a:r>
            <a:r>
              <a:rPr lang="es-ES_tradnl" dirty="0" err="1">
                <a:latin typeface="Miriam Libre" charset="0"/>
                <a:ea typeface="Miriam Libre" charset="0"/>
                <a:cs typeface="Miriam Libre" charset="0"/>
              </a:rPr>
              <a:t>nergy</a:t>
            </a:r>
            <a:r>
              <a:rPr lang="es-ES_tradnl" dirty="0">
                <a:latin typeface="Miriam Libre" charset="0"/>
                <a:ea typeface="Miriam Libre" charset="0"/>
                <a:cs typeface="Miriam Libre" charset="0"/>
              </a:rPr>
              <a:t> </a:t>
            </a:r>
            <a:r>
              <a:rPr lang="es-ES_tradnl" dirty="0" err="1">
                <a:latin typeface="Miriam Libre" charset="0"/>
                <a:ea typeface="Miriam Libre" charset="0"/>
                <a:cs typeface="Miriam Libre" charset="0"/>
              </a:rPr>
              <a:t>Transition</a:t>
            </a:r>
            <a:endParaRPr lang="es-ES" dirty="0">
              <a:latin typeface="Miriam Libre" charset="0"/>
              <a:ea typeface="Miriam Libre" charset="0"/>
              <a:cs typeface="Miriam Libre" charset="0"/>
            </a:endParaRPr>
          </a:p>
        </p:txBody>
      </p:sp>
      <p:sp>
        <p:nvSpPr>
          <p:cNvPr id="3" name="Subtítulo 2"/>
          <p:cNvSpPr>
            <a:spLocks noGrp="1"/>
          </p:cNvSpPr>
          <p:nvPr>
            <p:ph type="subTitle" idx="1"/>
          </p:nvPr>
        </p:nvSpPr>
        <p:spPr/>
        <p:txBody>
          <a:bodyPr>
            <a:normAutofit fontScale="85000" lnSpcReduction="20000"/>
          </a:bodyPr>
          <a:lstStyle/>
          <a:p>
            <a:r>
              <a:rPr lang="es-ES" dirty="0"/>
              <a:t>NA ION MATERIALS AS ESSENTIAL COMPONENTS TO MANUFACTURE</a:t>
            </a:r>
          </a:p>
          <a:p>
            <a:r>
              <a:rPr lang="es-ES" dirty="0"/>
              <a:t>ROBUST BATTERY CELLS FOR NON-AUTOMOTIVE APPLICATIONS</a:t>
            </a:r>
          </a:p>
          <a:p>
            <a:endParaRPr lang="es-ES" dirty="0">
              <a:latin typeface="Miriam Libre" charset="0"/>
              <a:ea typeface="Miriam Libre" charset="0"/>
              <a:cs typeface="Miriam Libre" charset="0"/>
            </a:endParaRPr>
          </a:p>
        </p:txBody>
      </p:sp>
    </p:spTree>
    <p:extLst>
      <p:ext uri="{BB962C8B-B14F-4D97-AF65-F5344CB8AC3E}">
        <p14:creationId xmlns:p14="http://schemas.microsoft.com/office/powerpoint/2010/main" val="330437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8" descr="Imagen que contiene edificio&#10;&#10;Descripción generada con confianza muy alta">
            <a:extLst>
              <a:ext uri="{FF2B5EF4-FFF2-40B4-BE49-F238E27FC236}">
                <a16:creationId xmlns:a16="http://schemas.microsoft.com/office/drawing/2014/main" id="{88DA3173-5AA6-403C-A535-F4216182C9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5" y="3472367"/>
            <a:ext cx="2432328" cy="1717624"/>
          </a:xfrm>
          <a:prstGeom prst="rect">
            <a:avLst/>
          </a:prstGeom>
        </p:spPr>
      </p:pic>
      <p:pic>
        <p:nvPicPr>
          <p:cNvPr id="3" name="Imagen 8" descr="Imagen que contiene edificio&#10;&#10;Descripción generada con confianza muy alta">
            <a:extLst>
              <a:ext uri="{FF2B5EF4-FFF2-40B4-BE49-F238E27FC236}">
                <a16:creationId xmlns:a16="http://schemas.microsoft.com/office/drawing/2014/main" id="{B2C21934-2482-4B3F-818E-4F4BAE990C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35120" y="920386"/>
            <a:ext cx="2432328" cy="1717624"/>
          </a:xfrm>
          <a:prstGeom prst="rect">
            <a:avLst/>
          </a:prstGeom>
        </p:spPr>
      </p:pic>
      <p:sp>
        <p:nvSpPr>
          <p:cNvPr id="2" name="Rectángulo 1">
            <a:extLst>
              <a:ext uri="{FF2B5EF4-FFF2-40B4-BE49-F238E27FC236}">
                <a16:creationId xmlns:a16="http://schemas.microsoft.com/office/drawing/2014/main" id="{DD1EB27F-9539-4457-A1A5-6EE2F7155B19}"/>
              </a:ext>
            </a:extLst>
          </p:cNvPr>
          <p:cNvSpPr/>
          <p:nvPr/>
        </p:nvSpPr>
        <p:spPr>
          <a:xfrm>
            <a:off x="198629" y="1250963"/>
            <a:ext cx="4836343" cy="1587469"/>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8" name="Rectángulo 7">
            <a:extLst>
              <a:ext uri="{FF2B5EF4-FFF2-40B4-BE49-F238E27FC236}">
                <a16:creationId xmlns:a16="http://schemas.microsoft.com/office/drawing/2014/main" id="{1C11B9DE-EEF8-46A5-A078-7B1DCF562392}"/>
              </a:ext>
            </a:extLst>
          </p:cNvPr>
          <p:cNvSpPr/>
          <p:nvPr/>
        </p:nvSpPr>
        <p:spPr>
          <a:xfrm>
            <a:off x="198539" y="3036151"/>
            <a:ext cx="4836343" cy="1982846"/>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4" name="Título 3"/>
          <p:cNvSpPr>
            <a:spLocks noGrp="1"/>
          </p:cNvSpPr>
          <p:nvPr>
            <p:ph type="title"/>
          </p:nvPr>
        </p:nvSpPr>
        <p:spPr/>
        <p:txBody>
          <a:bodyPr/>
          <a:lstStyle/>
          <a:p>
            <a:r>
              <a:rPr lang="es-ES" dirty="0" err="1"/>
              <a:t>Specific</a:t>
            </a:r>
            <a:r>
              <a:rPr lang="es-ES" dirty="0"/>
              <a:t> </a:t>
            </a:r>
            <a:r>
              <a:rPr lang="es-ES" dirty="0" err="1"/>
              <a:t>goals</a:t>
            </a:r>
            <a:endParaRPr lang="es-ES" dirty="0">
              <a:solidFill>
                <a:srgbClr val="9423A4"/>
              </a:solidFill>
              <a:latin typeface="Miriam Libre" charset="0"/>
              <a:ea typeface="Miriam Libre" charset="0"/>
              <a:cs typeface="Miriam Libre" charset="0"/>
            </a:endParaRPr>
          </a:p>
        </p:txBody>
      </p:sp>
      <p:sp>
        <p:nvSpPr>
          <p:cNvPr id="5" name="Marcador de texto 2">
            <a:extLst>
              <a:ext uri="{FF2B5EF4-FFF2-40B4-BE49-F238E27FC236}">
                <a16:creationId xmlns:a16="http://schemas.microsoft.com/office/drawing/2014/main" id="{FAF7E305-ED5B-F840-B255-787E54AD3481}"/>
              </a:ext>
            </a:extLst>
          </p:cNvPr>
          <p:cNvSpPr txBox="1">
            <a:spLocks/>
          </p:cNvSpPr>
          <p:nvPr/>
        </p:nvSpPr>
        <p:spPr>
          <a:xfrm>
            <a:off x="779956" y="1613781"/>
            <a:ext cx="3025623" cy="2226608"/>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1pPr>
            <a:lvl2pPr marL="742950" indent="-28575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2pPr>
            <a:lvl3pPr marL="11430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3pPr>
            <a:lvl4pPr marL="16002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4pPr>
            <a:lvl5pPr marL="20574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dirty="0">
                <a:solidFill>
                  <a:srgbClr val="313131"/>
                </a:solidFill>
                <a:latin typeface="Quicksand"/>
              </a:rPr>
              <a:t>7.- To create an industry upscaling roadmap enabling the strengthening of the European Battery Industry by addressing the whole value chain.</a:t>
            </a:r>
            <a:endParaRPr lang="es-ES" sz="1200" dirty="0">
              <a:solidFill>
                <a:srgbClr val="313131"/>
              </a:solidFill>
              <a:latin typeface="Quicksand"/>
            </a:endParaRPr>
          </a:p>
        </p:txBody>
      </p:sp>
      <p:sp>
        <p:nvSpPr>
          <p:cNvPr id="6" name="Marcador de texto 2">
            <a:extLst>
              <a:ext uri="{FF2B5EF4-FFF2-40B4-BE49-F238E27FC236}">
                <a16:creationId xmlns:a16="http://schemas.microsoft.com/office/drawing/2014/main" id="{E075E7AD-4394-3F4B-A4A5-E81DBFC059BA}"/>
              </a:ext>
            </a:extLst>
          </p:cNvPr>
          <p:cNvSpPr txBox="1">
            <a:spLocks/>
          </p:cNvSpPr>
          <p:nvPr/>
        </p:nvSpPr>
        <p:spPr>
          <a:xfrm>
            <a:off x="779956" y="3488393"/>
            <a:ext cx="3169444" cy="239601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1pPr>
            <a:lvl2pPr marL="742950" indent="-28575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2pPr>
            <a:lvl3pPr marL="11430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3pPr>
            <a:lvl4pPr marL="16002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4pPr>
            <a:lvl5pPr marL="20574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dirty="0">
                <a:solidFill>
                  <a:srgbClr val="313131"/>
                </a:solidFill>
                <a:latin typeface="Quicksand"/>
              </a:rPr>
              <a:t>8.- To establish the main pillars of a precise refined feasibility study and business plan as a strategic tool to get a smooth market penetration and proper orientation of the future products and services in 2023. </a:t>
            </a:r>
            <a:endParaRPr lang="es-ES" sz="1200" dirty="0"/>
          </a:p>
        </p:txBody>
      </p:sp>
      <p:pic>
        <p:nvPicPr>
          <p:cNvPr id="9" name="Imagen 8">
            <a:extLst>
              <a:ext uri="{FF2B5EF4-FFF2-40B4-BE49-F238E27FC236}">
                <a16:creationId xmlns:a16="http://schemas.microsoft.com/office/drawing/2014/main" id="{C09E0B9A-A65D-064B-87BB-48FCF85FF1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2142" y="-10274"/>
            <a:ext cx="4531858" cy="5715000"/>
          </a:xfrm>
          <a:prstGeom prst="rect">
            <a:avLst/>
          </a:prstGeom>
        </p:spPr>
      </p:pic>
      <p:pic>
        <p:nvPicPr>
          <p:cNvPr id="7" name="Imagen 7" descr="Imagen que contiene dibujo&#10;&#10;Descripción generada con confianza muy alta">
            <a:extLst>
              <a:ext uri="{FF2B5EF4-FFF2-40B4-BE49-F238E27FC236}">
                <a16:creationId xmlns:a16="http://schemas.microsoft.com/office/drawing/2014/main" id="{EE446A45-9EF8-4A7D-888F-62AABF35D5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4" b="-1299"/>
          <a:stretch/>
        </p:blipFill>
        <p:spPr>
          <a:xfrm>
            <a:off x="5192" y="1052972"/>
            <a:ext cx="626610" cy="562905"/>
          </a:xfrm>
          <a:prstGeom prst="rect">
            <a:avLst/>
          </a:prstGeom>
        </p:spPr>
      </p:pic>
      <p:pic>
        <p:nvPicPr>
          <p:cNvPr id="12" name="Imagen 7" descr="Imagen que contiene dibujo&#10;&#10;Descripción generada con confianza muy alta">
            <a:extLst>
              <a:ext uri="{FF2B5EF4-FFF2-40B4-BE49-F238E27FC236}">
                <a16:creationId xmlns:a16="http://schemas.microsoft.com/office/drawing/2014/main" id="{A06257A8-2990-4483-83A7-A3B53500C3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66" y="2947076"/>
            <a:ext cx="617690" cy="553271"/>
          </a:xfrm>
          <a:prstGeom prst="rect">
            <a:avLst/>
          </a:prstGeom>
        </p:spPr>
      </p:pic>
    </p:spTree>
    <p:extLst>
      <p:ext uri="{BB962C8B-B14F-4D97-AF65-F5344CB8AC3E}">
        <p14:creationId xmlns:p14="http://schemas.microsoft.com/office/powerpoint/2010/main" val="3363896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5">
            <a:extLst>
              <a:ext uri="{FF2B5EF4-FFF2-40B4-BE49-F238E27FC236}">
                <a16:creationId xmlns:a16="http://schemas.microsoft.com/office/drawing/2014/main" id="{E000DC7B-3FD5-4639-991D-E2514371AD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8" y="-4262"/>
            <a:ext cx="9143520" cy="6011071"/>
          </a:xfrm>
          <a:prstGeom prst="rect">
            <a:avLst/>
          </a:prstGeom>
        </p:spPr>
      </p:pic>
      <p:sp>
        <p:nvSpPr>
          <p:cNvPr id="8" name="Rectángulo 7">
            <a:extLst>
              <a:ext uri="{FF2B5EF4-FFF2-40B4-BE49-F238E27FC236}">
                <a16:creationId xmlns:a16="http://schemas.microsoft.com/office/drawing/2014/main" id="{A6940D68-C363-46D6-9A8E-E4274018331D}"/>
              </a:ext>
            </a:extLst>
          </p:cNvPr>
          <p:cNvSpPr/>
          <p:nvPr/>
        </p:nvSpPr>
        <p:spPr>
          <a:xfrm>
            <a:off x="-392224" y="-44750"/>
            <a:ext cx="9638947" cy="6162133"/>
          </a:xfrm>
          <a:prstGeom prst="rect">
            <a:avLst/>
          </a:prstGeom>
          <a:solidFill>
            <a:srgbClr val="FFFFFF">
              <a:alpha val="8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2" name="Marcador de texto 1"/>
          <p:cNvSpPr>
            <a:spLocks noGrp="1"/>
          </p:cNvSpPr>
          <p:nvPr>
            <p:ph type="body" idx="1"/>
          </p:nvPr>
        </p:nvSpPr>
        <p:spPr>
          <a:xfrm>
            <a:off x="686360" y="2233723"/>
            <a:ext cx="7772400" cy="1250156"/>
          </a:xfrm>
        </p:spPr>
        <p:txBody>
          <a:bodyPr/>
          <a:lstStyle/>
          <a:p>
            <a:r>
              <a:rPr lang="es-ES" dirty="0">
                <a:solidFill>
                  <a:srgbClr val="9423A4"/>
                </a:solidFill>
                <a:latin typeface="Miriam Libre" charset="0"/>
                <a:ea typeface="Miriam Libre" charset="0"/>
                <a:cs typeface="Miriam Libre" charset="0"/>
              </a:rPr>
              <a:t>Management </a:t>
            </a:r>
            <a:r>
              <a:rPr lang="es-ES" dirty="0" err="1">
                <a:solidFill>
                  <a:srgbClr val="9423A4"/>
                </a:solidFill>
                <a:latin typeface="Miriam Libre" charset="0"/>
                <a:ea typeface="Miriam Libre" charset="0"/>
                <a:cs typeface="Miriam Libre" charset="0"/>
              </a:rPr>
              <a:t>Structure</a:t>
            </a:r>
            <a:endParaRPr lang="es-ES" dirty="0">
              <a:solidFill>
                <a:srgbClr val="9423A4"/>
              </a:solidFill>
              <a:latin typeface="Miriam Libre" charset="0"/>
              <a:ea typeface="Miriam Libre" charset="0"/>
              <a:cs typeface="Miriam Libre" charset="0"/>
            </a:endParaRPr>
          </a:p>
        </p:txBody>
      </p:sp>
    </p:spTree>
    <p:extLst>
      <p:ext uri="{BB962C8B-B14F-4D97-AF65-F5344CB8AC3E}">
        <p14:creationId xmlns:p14="http://schemas.microsoft.com/office/powerpoint/2010/main" val="1475340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30E2C34E-B393-4C57-AC30-7576A1ADF0E3}"/>
              </a:ext>
            </a:extLst>
          </p:cNvPr>
          <p:cNvSpPr/>
          <p:nvPr/>
        </p:nvSpPr>
        <p:spPr>
          <a:xfrm>
            <a:off x="304800" y="1209675"/>
            <a:ext cx="3629025" cy="1543050"/>
          </a:xfrm>
          <a:prstGeom prst="rect">
            <a:avLst/>
          </a:prstGeom>
          <a:solidFill>
            <a:srgbClr val="9423A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8" name="Rectángulo 7">
            <a:extLst>
              <a:ext uri="{FF2B5EF4-FFF2-40B4-BE49-F238E27FC236}">
                <a16:creationId xmlns:a16="http://schemas.microsoft.com/office/drawing/2014/main" id="{723CE749-A16F-40A6-9981-826B687F9014}"/>
              </a:ext>
            </a:extLst>
          </p:cNvPr>
          <p:cNvSpPr/>
          <p:nvPr/>
        </p:nvSpPr>
        <p:spPr>
          <a:xfrm>
            <a:off x="3933825" y="445770"/>
            <a:ext cx="4752973" cy="5040363"/>
          </a:xfrm>
          <a:prstGeom prst="rect">
            <a:avLst/>
          </a:prstGeom>
          <a:solidFill>
            <a:srgbClr val="4AF8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4" name="Título 3"/>
          <p:cNvSpPr>
            <a:spLocks noGrp="1"/>
          </p:cNvSpPr>
          <p:nvPr>
            <p:ph type="title"/>
          </p:nvPr>
        </p:nvSpPr>
        <p:spPr/>
        <p:txBody>
          <a:bodyPr/>
          <a:lstStyle/>
          <a:p>
            <a:r>
              <a:rPr lang="es-ES" dirty="0" err="1"/>
              <a:t>The</a:t>
            </a:r>
            <a:r>
              <a:rPr lang="es-ES" dirty="0"/>
              <a:t> </a:t>
            </a:r>
            <a:r>
              <a:rPr lang="es-ES" dirty="0" err="1"/>
              <a:t>Work</a:t>
            </a:r>
            <a:r>
              <a:rPr lang="es-ES" dirty="0"/>
              <a:t> </a:t>
            </a:r>
            <a:r>
              <a:rPr lang="es-ES" dirty="0" err="1"/>
              <a:t>Packages</a:t>
            </a:r>
            <a:endParaRPr lang="es-ES" dirty="0">
              <a:solidFill>
                <a:srgbClr val="9423A4"/>
              </a:solidFill>
              <a:latin typeface="Miriam Libre" charset="0"/>
              <a:ea typeface="Miriam Libre" charset="0"/>
              <a:cs typeface="Miriam Libre" charset="0"/>
            </a:endParaRPr>
          </a:p>
        </p:txBody>
      </p:sp>
      <p:sp>
        <p:nvSpPr>
          <p:cNvPr id="6" name="Marcador de texto 2">
            <a:extLst>
              <a:ext uri="{FF2B5EF4-FFF2-40B4-BE49-F238E27FC236}">
                <a16:creationId xmlns:a16="http://schemas.microsoft.com/office/drawing/2014/main" id="{8648513B-CC3C-6441-AE07-249DC72758D3}"/>
              </a:ext>
            </a:extLst>
          </p:cNvPr>
          <p:cNvSpPr>
            <a:spLocks noGrp="1"/>
          </p:cNvSpPr>
          <p:nvPr>
            <p:ph type="body" sz="quarter" idx="11"/>
          </p:nvPr>
        </p:nvSpPr>
        <p:spPr>
          <a:xfrm>
            <a:off x="546653" y="1431423"/>
            <a:ext cx="2686430" cy="3255941"/>
          </a:xfrm>
        </p:spPr>
        <p:txBody>
          <a:bodyPr vert="horz" lIns="91440" tIns="45720" rIns="91440" bIns="45720" rtlCol="0" anchor="t">
            <a:normAutofit/>
          </a:bodyPr>
          <a:lstStyle/>
          <a:p>
            <a:pPr marL="0" indent="0">
              <a:buNone/>
            </a:pPr>
            <a:r>
              <a:rPr lang="es-ES" sz="1200" dirty="0">
                <a:solidFill>
                  <a:srgbClr val="FFFFFF"/>
                </a:solidFill>
                <a:latin typeface="Quicksand"/>
              </a:rPr>
              <a:t>NAIMA </a:t>
            </a:r>
            <a:r>
              <a:rPr lang="es-ES" sz="1200" dirty="0" err="1">
                <a:solidFill>
                  <a:srgbClr val="FFFFFF"/>
                </a:solidFill>
                <a:latin typeface="Quicksand"/>
              </a:rPr>
              <a:t>project</a:t>
            </a:r>
            <a:r>
              <a:rPr lang="es-ES" sz="1200" dirty="0">
                <a:solidFill>
                  <a:srgbClr val="FFFFFF"/>
                </a:solidFill>
                <a:latin typeface="Quicksand"/>
              </a:rPr>
              <a:t> </a:t>
            </a:r>
            <a:r>
              <a:rPr lang="es-ES" sz="1200" dirty="0" err="1">
                <a:solidFill>
                  <a:srgbClr val="FFFFFF"/>
                </a:solidFill>
                <a:latin typeface="Quicksand"/>
              </a:rPr>
              <a:t>applies</a:t>
            </a:r>
            <a:r>
              <a:rPr lang="es-ES" sz="1200" dirty="0">
                <a:solidFill>
                  <a:srgbClr val="FFFFFF"/>
                </a:solidFill>
                <a:latin typeface="Quicksand"/>
              </a:rPr>
              <a:t> a </a:t>
            </a:r>
            <a:r>
              <a:rPr lang="es-ES" sz="1200" dirty="0" err="1">
                <a:solidFill>
                  <a:srgbClr val="FFFFFF"/>
                </a:solidFill>
                <a:latin typeface="Quicksand"/>
              </a:rPr>
              <a:t>holistic</a:t>
            </a:r>
            <a:r>
              <a:rPr lang="es-ES" sz="1200" dirty="0">
                <a:solidFill>
                  <a:srgbClr val="FFFFFF"/>
                </a:solidFill>
                <a:latin typeface="Quicksand"/>
              </a:rPr>
              <a:t> </a:t>
            </a:r>
            <a:r>
              <a:rPr lang="es-ES" sz="1200" dirty="0" err="1">
                <a:solidFill>
                  <a:srgbClr val="FFFFFF"/>
                </a:solidFill>
                <a:latin typeface="Quicksand"/>
              </a:rPr>
              <a:t>methodology</a:t>
            </a:r>
            <a:r>
              <a:rPr lang="es-ES" sz="1200" dirty="0">
                <a:solidFill>
                  <a:srgbClr val="FFFFFF"/>
                </a:solidFill>
                <a:latin typeface="Quicksand"/>
              </a:rPr>
              <a:t> </a:t>
            </a:r>
            <a:r>
              <a:rPr lang="es-ES" sz="1200" dirty="0" err="1">
                <a:solidFill>
                  <a:srgbClr val="FFFFFF"/>
                </a:solidFill>
                <a:latin typeface="Quicksand"/>
              </a:rPr>
              <a:t>structured</a:t>
            </a:r>
            <a:r>
              <a:rPr lang="es-ES" sz="1200" dirty="0">
                <a:solidFill>
                  <a:srgbClr val="FFFFFF"/>
                </a:solidFill>
                <a:latin typeface="Quicksand"/>
              </a:rPr>
              <a:t> </a:t>
            </a:r>
            <a:r>
              <a:rPr lang="es-ES" sz="1200" dirty="0" err="1">
                <a:solidFill>
                  <a:srgbClr val="FFFFFF"/>
                </a:solidFill>
                <a:latin typeface="Quicksand"/>
              </a:rPr>
              <a:t>around</a:t>
            </a:r>
            <a:r>
              <a:rPr lang="es-ES" sz="1200" dirty="0">
                <a:solidFill>
                  <a:srgbClr val="FFFFFF"/>
                </a:solidFill>
                <a:latin typeface="Quicksand"/>
              </a:rPr>
              <a:t> 10 </a:t>
            </a:r>
            <a:r>
              <a:rPr lang="es-ES" sz="1200" dirty="0" err="1">
                <a:solidFill>
                  <a:srgbClr val="FFFFFF"/>
                </a:solidFill>
                <a:latin typeface="Quicksand"/>
              </a:rPr>
              <a:t>interrelated</a:t>
            </a:r>
            <a:r>
              <a:rPr lang="es-ES" sz="1200" dirty="0">
                <a:solidFill>
                  <a:srgbClr val="FFFFFF"/>
                </a:solidFill>
                <a:latin typeface="Quicksand"/>
              </a:rPr>
              <a:t> </a:t>
            </a:r>
            <a:r>
              <a:rPr lang="es-ES" sz="1200" dirty="0" err="1">
                <a:solidFill>
                  <a:srgbClr val="FFFFFF"/>
                </a:solidFill>
                <a:latin typeface="Quicksand"/>
              </a:rPr>
              <a:t>work</a:t>
            </a:r>
            <a:r>
              <a:rPr lang="es-ES" sz="1200" dirty="0">
                <a:solidFill>
                  <a:srgbClr val="FFFFFF"/>
                </a:solidFill>
                <a:latin typeface="Quicksand"/>
              </a:rPr>
              <a:t> </a:t>
            </a:r>
            <a:r>
              <a:rPr lang="es-ES" sz="1200" dirty="0" err="1">
                <a:solidFill>
                  <a:srgbClr val="FFFFFF"/>
                </a:solidFill>
                <a:latin typeface="Quicksand"/>
              </a:rPr>
              <a:t>packages</a:t>
            </a:r>
            <a:r>
              <a:rPr lang="es-ES" sz="1200" dirty="0">
                <a:solidFill>
                  <a:srgbClr val="FFFFFF"/>
                </a:solidFill>
                <a:latin typeface="Quicksand"/>
              </a:rPr>
              <a:t> (WP), </a:t>
            </a:r>
            <a:r>
              <a:rPr lang="es-ES" sz="1200" dirty="0" err="1">
                <a:solidFill>
                  <a:srgbClr val="FFFFFF"/>
                </a:solidFill>
                <a:latin typeface="Quicksand"/>
              </a:rPr>
              <a:t>leading</a:t>
            </a:r>
            <a:r>
              <a:rPr lang="es-ES" sz="1200" dirty="0">
                <a:solidFill>
                  <a:srgbClr val="FFFFFF"/>
                </a:solidFill>
                <a:latin typeface="Quicksand"/>
              </a:rPr>
              <a:t> to </a:t>
            </a:r>
            <a:r>
              <a:rPr lang="es-ES" sz="1200" dirty="0" err="1">
                <a:solidFill>
                  <a:srgbClr val="FFFFFF"/>
                </a:solidFill>
                <a:latin typeface="Quicksand"/>
              </a:rPr>
              <a:t>achieve</a:t>
            </a:r>
            <a:r>
              <a:rPr lang="es-ES" sz="1200" dirty="0">
                <a:solidFill>
                  <a:srgbClr val="FFFFFF"/>
                </a:solidFill>
                <a:latin typeface="Quicksand"/>
              </a:rPr>
              <a:t> </a:t>
            </a:r>
            <a:r>
              <a:rPr lang="es-ES" sz="1200" dirty="0" err="1">
                <a:solidFill>
                  <a:srgbClr val="FFFFFF"/>
                </a:solidFill>
                <a:latin typeface="Quicksand"/>
              </a:rPr>
              <a:t>the</a:t>
            </a:r>
            <a:r>
              <a:rPr lang="es-ES" sz="1200" dirty="0">
                <a:solidFill>
                  <a:srgbClr val="FFFFFF"/>
                </a:solidFill>
                <a:latin typeface="Quicksand"/>
              </a:rPr>
              <a:t> </a:t>
            </a:r>
            <a:r>
              <a:rPr lang="es-ES" sz="1200" dirty="0" err="1">
                <a:solidFill>
                  <a:srgbClr val="FFFFFF"/>
                </a:solidFill>
                <a:latin typeface="Quicksand"/>
              </a:rPr>
              <a:t>initiative’s</a:t>
            </a:r>
            <a:r>
              <a:rPr lang="es-ES" sz="1200" dirty="0">
                <a:solidFill>
                  <a:srgbClr val="FFFFFF"/>
                </a:solidFill>
                <a:latin typeface="Quicksand"/>
              </a:rPr>
              <a:t> </a:t>
            </a:r>
            <a:r>
              <a:rPr lang="es-ES" sz="1200" dirty="0" err="1">
                <a:solidFill>
                  <a:srgbClr val="FFFFFF"/>
                </a:solidFill>
                <a:latin typeface="Quicksand"/>
              </a:rPr>
              <a:t>specific</a:t>
            </a:r>
            <a:r>
              <a:rPr lang="es-ES" sz="1200" dirty="0">
                <a:solidFill>
                  <a:srgbClr val="FFFFFF"/>
                </a:solidFill>
                <a:latin typeface="Quicksand"/>
              </a:rPr>
              <a:t> </a:t>
            </a:r>
            <a:r>
              <a:rPr lang="es-ES" sz="1200" dirty="0" err="1">
                <a:solidFill>
                  <a:srgbClr val="FFFFFF"/>
                </a:solidFill>
                <a:latin typeface="Quicksand"/>
              </a:rPr>
              <a:t>objectives</a:t>
            </a:r>
            <a:r>
              <a:rPr lang="es-ES" sz="1200" dirty="0">
                <a:solidFill>
                  <a:srgbClr val="FFFFFF"/>
                </a:solidFill>
                <a:latin typeface="Quicksand"/>
              </a:rPr>
              <a:t>.</a:t>
            </a:r>
          </a:p>
        </p:txBody>
      </p:sp>
      <p:pic>
        <p:nvPicPr>
          <p:cNvPr id="3" name="Imagen 6" descr="Imagen que contiene reloj&#10;&#10;Descripción generada con confianza muy alta">
            <a:extLst>
              <a:ext uri="{FF2B5EF4-FFF2-40B4-BE49-F238E27FC236}">
                <a16:creationId xmlns:a16="http://schemas.microsoft.com/office/drawing/2014/main" id="{4B5F1804-4E80-43DB-B625-43AF228515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7477" y="365760"/>
            <a:ext cx="6063562" cy="5588907"/>
          </a:xfrm>
          <a:prstGeom prst="rect">
            <a:avLst/>
          </a:prstGeom>
        </p:spPr>
      </p:pic>
    </p:spTree>
    <p:extLst>
      <p:ext uri="{BB962C8B-B14F-4D97-AF65-F5344CB8AC3E}">
        <p14:creationId xmlns:p14="http://schemas.microsoft.com/office/powerpoint/2010/main" val="604091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descr="Imagen que contiene persiana, edificio, luz, grande&#10;&#10;Descripción generada con confianza muy alta">
            <a:extLst>
              <a:ext uri="{FF2B5EF4-FFF2-40B4-BE49-F238E27FC236}">
                <a16:creationId xmlns:a16="http://schemas.microsoft.com/office/drawing/2014/main" id="{F676E6CD-04AF-4201-82F2-00F6E25859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342" y="-153202"/>
            <a:ext cx="9311299" cy="6225085"/>
          </a:xfrm>
          <a:prstGeom prst="rect">
            <a:avLst/>
          </a:prstGeom>
        </p:spPr>
      </p:pic>
      <p:sp>
        <p:nvSpPr>
          <p:cNvPr id="6" name="Rectángulo 5">
            <a:extLst>
              <a:ext uri="{FF2B5EF4-FFF2-40B4-BE49-F238E27FC236}">
                <a16:creationId xmlns:a16="http://schemas.microsoft.com/office/drawing/2014/main" id="{320A0CA5-33C6-4339-B851-62DE1EB44CEA}"/>
              </a:ext>
            </a:extLst>
          </p:cNvPr>
          <p:cNvSpPr/>
          <p:nvPr/>
        </p:nvSpPr>
        <p:spPr>
          <a:xfrm>
            <a:off x="-392224" y="-152580"/>
            <a:ext cx="9638947" cy="6222039"/>
          </a:xfrm>
          <a:prstGeom prst="rect">
            <a:avLst/>
          </a:prstGeom>
          <a:solidFill>
            <a:srgbClr val="FFFFFF">
              <a:alpha val="8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2" name="Marcador de texto 1"/>
          <p:cNvSpPr>
            <a:spLocks noGrp="1"/>
          </p:cNvSpPr>
          <p:nvPr>
            <p:ph type="body" idx="1"/>
          </p:nvPr>
        </p:nvSpPr>
        <p:spPr>
          <a:xfrm>
            <a:off x="686360" y="2329572"/>
            <a:ext cx="7772400" cy="1250156"/>
          </a:xfrm>
        </p:spPr>
        <p:txBody>
          <a:bodyPr/>
          <a:lstStyle/>
          <a:p>
            <a:r>
              <a:rPr lang="es-ES" dirty="0">
                <a:solidFill>
                  <a:srgbClr val="9423A4"/>
                </a:solidFill>
                <a:latin typeface="Miriam Libre" charset="0"/>
                <a:ea typeface="Miriam Libre" charset="0"/>
                <a:cs typeface="Miriam Libre" charset="0"/>
              </a:rPr>
              <a:t>Business </a:t>
            </a:r>
            <a:r>
              <a:rPr lang="es-ES" dirty="0" err="1">
                <a:solidFill>
                  <a:srgbClr val="9423A4"/>
                </a:solidFill>
                <a:latin typeface="Miriam Libre" charset="0"/>
                <a:ea typeface="Miriam Libre" charset="0"/>
                <a:cs typeface="Miriam Libre" charset="0"/>
              </a:rPr>
              <a:t>Scenarios</a:t>
            </a:r>
            <a:endParaRPr lang="es-ES" dirty="0">
              <a:solidFill>
                <a:srgbClr val="9423A4"/>
              </a:solidFill>
              <a:latin typeface="Miriam Libre" charset="0"/>
              <a:ea typeface="Miriam Libre" charset="0"/>
              <a:cs typeface="Miriam Libre" charset="0"/>
            </a:endParaRPr>
          </a:p>
        </p:txBody>
      </p:sp>
    </p:spTree>
    <p:extLst>
      <p:ext uri="{BB962C8B-B14F-4D97-AF65-F5344CB8AC3E}">
        <p14:creationId xmlns:p14="http://schemas.microsoft.com/office/powerpoint/2010/main" val="392693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n-GB" dirty="0"/>
              <a:t>Business Scenarios</a:t>
            </a:r>
            <a:endParaRPr lang="en-GB" dirty="0">
              <a:solidFill>
                <a:srgbClr val="9423A4"/>
              </a:solidFill>
              <a:latin typeface="Miriam Libre" charset="0"/>
              <a:ea typeface="Miriam Libre" charset="0"/>
              <a:cs typeface="Miriam Libre" charset="0"/>
            </a:endParaRPr>
          </a:p>
        </p:txBody>
      </p:sp>
      <p:pic>
        <p:nvPicPr>
          <p:cNvPr id="6" name="Imagen 6" descr="Imagen que contiene exterior, agua, tren, pista&#10;&#10;Descripción generada con confianza muy alta">
            <a:extLst>
              <a:ext uri="{FF2B5EF4-FFF2-40B4-BE49-F238E27FC236}">
                <a16:creationId xmlns:a16="http://schemas.microsoft.com/office/drawing/2014/main" id="{82924E39-80B2-4BA4-9DA2-A46F6FD91B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0997" y="1265677"/>
            <a:ext cx="5716018" cy="3816368"/>
          </a:xfrm>
          <a:prstGeom prst="rect">
            <a:avLst/>
          </a:prstGeom>
        </p:spPr>
      </p:pic>
      <p:sp>
        <p:nvSpPr>
          <p:cNvPr id="8" name="Rectángulo 7">
            <a:extLst>
              <a:ext uri="{FF2B5EF4-FFF2-40B4-BE49-F238E27FC236}">
                <a16:creationId xmlns:a16="http://schemas.microsoft.com/office/drawing/2014/main" id="{00C35324-43AB-46DE-AE9A-57B607F1A700}"/>
              </a:ext>
            </a:extLst>
          </p:cNvPr>
          <p:cNvSpPr/>
          <p:nvPr/>
        </p:nvSpPr>
        <p:spPr>
          <a:xfrm>
            <a:off x="2348817" y="994733"/>
            <a:ext cx="2184731" cy="201666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3" name="Marcador de texto 2"/>
          <p:cNvSpPr>
            <a:spLocks noGrp="1"/>
          </p:cNvSpPr>
          <p:nvPr>
            <p:ph type="body" sz="quarter" idx="11"/>
          </p:nvPr>
        </p:nvSpPr>
        <p:spPr>
          <a:xfrm>
            <a:off x="457201" y="1349968"/>
            <a:ext cx="3334214" cy="3369253"/>
          </a:xfrm>
        </p:spPr>
        <p:txBody>
          <a:bodyPr vert="horz" lIns="91440" tIns="45720" rIns="91440" bIns="45720" rtlCol="0" anchor="t">
            <a:normAutofit/>
          </a:bodyPr>
          <a:lstStyle/>
          <a:p>
            <a:pPr marL="0" indent="0">
              <a:buNone/>
            </a:pPr>
            <a:r>
              <a:rPr lang="en-GB" sz="1200" dirty="0">
                <a:solidFill>
                  <a:srgbClr val="313131"/>
                </a:solidFill>
                <a:latin typeface="Quicksand"/>
              </a:rPr>
              <a:t>NAIMA will provide solid evidences about the competitiveness of the new technology in 3 energy storage system environments through the application of an assessment and monitoring protocol that will be tested in 3 multi-scale Business Scenarios (BS).</a:t>
            </a:r>
            <a:endParaRPr lang="es-ES" dirty="0">
              <a:solidFill>
                <a:srgbClr val="313131"/>
              </a:solidFill>
            </a:endParaRPr>
          </a:p>
        </p:txBody>
      </p:sp>
      <p:pic>
        <p:nvPicPr>
          <p:cNvPr id="2" name="Imagen 8" descr="Imagen que contiene edificio&#10;&#10;Descripción generada con confianza muy alta">
            <a:extLst>
              <a:ext uri="{FF2B5EF4-FFF2-40B4-BE49-F238E27FC236}">
                <a16:creationId xmlns:a16="http://schemas.microsoft.com/office/drawing/2014/main" id="{968E97AE-E287-4E79-9013-AAFDA2C194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5076" y="3723970"/>
            <a:ext cx="2432328" cy="1717624"/>
          </a:xfrm>
          <a:prstGeom prst="rect">
            <a:avLst/>
          </a:prstGeom>
        </p:spPr>
      </p:pic>
    </p:spTree>
    <p:extLst>
      <p:ext uri="{BB962C8B-B14F-4D97-AF65-F5344CB8AC3E}">
        <p14:creationId xmlns:p14="http://schemas.microsoft.com/office/powerpoint/2010/main" val="336362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A906B98B-E0BC-4F74-9020-5008B63332E8}"/>
              </a:ext>
            </a:extLst>
          </p:cNvPr>
          <p:cNvSpPr/>
          <p:nvPr/>
        </p:nvSpPr>
        <p:spPr>
          <a:xfrm>
            <a:off x="314710" y="219735"/>
            <a:ext cx="4334408" cy="1202123"/>
          </a:xfrm>
          <a:prstGeom prst="rect">
            <a:avLst/>
          </a:prstGeom>
          <a:solidFill>
            <a:srgbClr val="4AF8FF"/>
          </a:solidFill>
          <a:ln>
            <a:noFill/>
          </a:ln>
        </p:spPr>
        <p:style>
          <a:lnRef idx="2">
            <a:schemeClr val="dk1"/>
          </a:lnRef>
          <a:fillRef idx="1">
            <a:schemeClr val="lt1"/>
          </a:fillRef>
          <a:effectRef idx="0">
            <a:schemeClr val="dk1"/>
          </a:effectRef>
          <a:fontRef idx="minor">
            <a:schemeClr val="dk1"/>
          </a:fontRef>
        </p:style>
        <p:txBody>
          <a:bodyPr rtlCol="0" anchor="ctr"/>
          <a:lstStyle>
            <a:defPPr>
              <a:defRPr lang="es-E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s-ES"/>
          </a:p>
        </p:txBody>
      </p:sp>
      <p:sp>
        <p:nvSpPr>
          <p:cNvPr id="4" name="Título 3"/>
          <p:cNvSpPr>
            <a:spLocks noGrp="1"/>
          </p:cNvSpPr>
          <p:nvPr>
            <p:ph type="title"/>
          </p:nvPr>
        </p:nvSpPr>
        <p:spPr>
          <a:xfrm>
            <a:off x="457201" y="362430"/>
            <a:ext cx="3803928" cy="926543"/>
          </a:xfrm>
        </p:spPr>
        <p:txBody>
          <a:bodyPr/>
          <a:lstStyle/>
          <a:p>
            <a:r>
              <a:rPr lang="en-GB" dirty="0"/>
              <a:t>Renewable Generation Application</a:t>
            </a:r>
            <a:endParaRPr lang="en-GB" dirty="0">
              <a:solidFill>
                <a:srgbClr val="9423A4"/>
              </a:solidFill>
              <a:latin typeface="Miriam Libre" charset="0"/>
              <a:ea typeface="Miriam Libre" charset="0"/>
              <a:cs typeface="Miriam Libre" charset="0"/>
            </a:endParaRPr>
          </a:p>
        </p:txBody>
      </p:sp>
      <p:sp>
        <p:nvSpPr>
          <p:cNvPr id="2" name="Rectángulo 1">
            <a:extLst>
              <a:ext uri="{FF2B5EF4-FFF2-40B4-BE49-F238E27FC236}">
                <a16:creationId xmlns:a16="http://schemas.microsoft.com/office/drawing/2014/main" id="{AABAD2BA-9A4C-5B4E-AEEF-90BBAEE521D6}"/>
              </a:ext>
            </a:extLst>
          </p:cNvPr>
          <p:cNvSpPr/>
          <p:nvPr/>
        </p:nvSpPr>
        <p:spPr>
          <a:xfrm>
            <a:off x="457201" y="1634563"/>
            <a:ext cx="3674124" cy="3718007"/>
          </a:xfrm>
          <a:prstGeom prst="rect">
            <a:avLst/>
          </a:prstGeom>
        </p:spPr>
        <p:txBody>
          <a:bodyPr wrap="square" anchor="t">
            <a:spAutoFit/>
          </a:bodyPr>
          <a:lstStyle/>
          <a:p>
            <a:r>
              <a:rPr lang="en-GB" sz="1400" b="1" dirty="0">
                <a:solidFill>
                  <a:srgbClr val="9423A4"/>
                </a:solidFill>
                <a:latin typeface="Quicksand"/>
              </a:rPr>
              <a:t>GREEN SIB prototype dedicated to renewable generation will be tested in the </a:t>
            </a:r>
            <a:r>
              <a:rPr lang="en-GB" sz="1400" b="1" dirty="0" err="1">
                <a:solidFill>
                  <a:srgbClr val="9423A4"/>
                </a:solidFill>
                <a:latin typeface="Quicksand"/>
              </a:rPr>
              <a:t>EDFlab</a:t>
            </a:r>
            <a:r>
              <a:rPr lang="en-GB" sz="1400" b="1" dirty="0">
                <a:solidFill>
                  <a:srgbClr val="9423A4"/>
                </a:solidFill>
                <a:latin typeface="Quicksand"/>
              </a:rPr>
              <a:t> Les </a:t>
            </a:r>
            <a:r>
              <a:rPr lang="en-GB" sz="1400" b="1" dirty="0" err="1">
                <a:solidFill>
                  <a:srgbClr val="9423A4"/>
                </a:solidFill>
                <a:latin typeface="Quicksand"/>
              </a:rPr>
              <a:t>Renardieres</a:t>
            </a:r>
            <a:r>
              <a:rPr lang="en-GB" sz="1400" b="1" dirty="0">
                <a:solidFill>
                  <a:srgbClr val="9423A4"/>
                </a:solidFill>
                <a:latin typeface="Quicksand"/>
              </a:rPr>
              <a:t>, located in </a:t>
            </a:r>
            <a:r>
              <a:rPr lang="en-GB" sz="1400" b="1" dirty="0" err="1">
                <a:solidFill>
                  <a:srgbClr val="9423A4"/>
                </a:solidFill>
                <a:latin typeface="Quicksand"/>
              </a:rPr>
              <a:t>Écuelles</a:t>
            </a:r>
            <a:r>
              <a:rPr lang="en-GB" sz="1400" b="1" dirty="0">
                <a:solidFill>
                  <a:srgbClr val="9423A4"/>
                </a:solidFill>
                <a:latin typeface="Quicksand"/>
              </a:rPr>
              <a:t> (France).</a:t>
            </a:r>
            <a:endParaRPr lang="es-ES" sz="1400" b="1" dirty="0">
              <a:solidFill>
                <a:srgbClr val="9423A4"/>
              </a:solidFill>
              <a:latin typeface="Quicksand"/>
            </a:endParaRPr>
          </a:p>
          <a:p>
            <a:endParaRPr lang="es-ES" sz="1200" dirty="0">
              <a:solidFill>
                <a:schemeClr val="bg1">
                  <a:lumMod val="65000"/>
                </a:schemeClr>
              </a:solidFill>
              <a:latin typeface="Quicksand" pitchFamily="2" charset="77"/>
            </a:endParaRPr>
          </a:p>
          <a:p>
            <a:r>
              <a:rPr lang="en-GB" sz="1200" dirty="0">
                <a:solidFill>
                  <a:srgbClr val="313131"/>
                </a:solidFill>
                <a:latin typeface="Quicksand"/>
              </a:rPr>
              <a:t>The prototype will be tested in lab using a DC system and simulating the use in a real system. The prototype performance will be simulated, and the calculated solicitation profile will be applied to the system. </a:t>
            </a:r>
            <a:endParaRPr lang="es-ES" sz="1200" dirty="0">
              <a:solidFill>
                <a:srgbClr val="313131"/>
              </a:solidFill>
              <a:latin typeface="Quicksand" pitchFamily="2" charset="77"/>
            </a:endParaRPr>
          </a:p>
          <a:p>
            <a:endParaRPr lang="es-ES" sz="1200" dirty="0">
              <a:solidFill>
                <a:srgbClr val="313131"/>
              </a:solidFill>
              <a:latin typeface="Quicksand" pitchFamily="2" charset="77"/>
            </a:endParaRPr>
          </a:p>
          <a:p>
            <a:r>
              <a:rPr lang="en-GB" sz="1200" dirty="0">
                <a:solidFill>
                  <a:srgbClr val="313131"/>
                </a:solidFill>
                <a:latin typeface="Quicksand"/>
              </a:rPr>
              <a:t>According to its performance and specification the Na-ion technology could be a very good challenger for renewable generation use-case. Thanks to its power capabilities, lifetime and eco-friendly raw materials Na-ion could be easily scaled up (with the same production factories than </a:t>
            </a:r>
            <a:r>
              <a:rPr lang="en-GB" sz="1200" dirty="0" err="1">
                <a:solidFill>
                  <a:srgbClr val="313131"/>
                </a:solidFill>
                <a:latin typeface="Quicksand"/>
              </a:rPr>
              <a:t>LiB</a:t>
            </a:r>
            <a:r>
              <a:rPr lang="en-GB" sz="1200" dirty="0">
                <a:solidFill>
                  <a:srgbClr val="313131"/>
                </a:solidFill>
                <a:latin typeface="Quicksand"/>
              </a:rPr>
              <a:t>) and could advantageously be installed in renewable storage facilities.</a:t>
            </a:r>
            <a:endParaRPr lang="es-ES" sz="1200" dirty="0">
              <a:solidFill>
                <a:srgbClr val="313131"/>
              </a:solidFill>
              <a:latin typeface="Quicksand"/>
            </a:endParaRPr>
          </a:p>
        </p:txBody>
      </p:sp>
      <p:pic>
        <p:nvPicPr>
          <p:cNvPr id="8" name="Imagen 8" descr="Imagen que contiene exterior, azul, grande, tabla&#10;&#10;Descripción generada con confianza muy alta">
            <a:extLst>
              <a:ext uri="{FF2B5EF4-FFF2-40B4-BE49-F238E27FC236}">
                <a16:creationId xmlns:a16="http://schemas.microsoft.com/office/drawing/2014/main" id="{00B13E8A-C334-44CA-A53C-B8EEBD8572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8959" y="1423655"/>
            <a:ext cx="6950398" cy="3442783"/>
          </a:xfrm>
          <a:prstGeom prst="rect">
            <a:avLst/>
          </a:prstGeom>
        </p:spPr>
      </p:pic>
    </p:spTree>
    <p:extLst>
      <p:ext uri="{BB962C8B-B14F-4D97-AF65-F5344CB8AC3E}">
        <p14:creationId xmlns:p14="http://schemas.microsoft.com/office/powerpoint/2010/main" val="3711360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EE437D4-04F1-4F60-B938-A61CCB41BDF4}"/>
              </a:ext>
            </a:extLst>
          </p:cNvPr>
          <p:cNvSpPr/>
          <p:nvPr/>
        </p:nvSpPr>
        <p:spPr>
          <a:xfrm>
            <a:off x="398599" y="507281"/>
            <a:ext cx="3874514" cy="698737"/>
          </a:xfrm>
          <a:prstGeom prst="rect">
            <a:avLst/>
          </a:prstGeom>
          <a:solidFill>
            <a:srgbClr val="4AF8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4" name="Título 3"/>
          <p:cNvSpPr>
            <a:spLocks noGrp="1"/>
          </p:cNvSpPr>
          <p:nvPr>
            <p:ph type="title"/>
          </p:nvPr>
        </p:nvSpPr>
        <p:spPr>
          <a:xfrm>
            <a:off x="544532" y="397467"/>
            <a:ext cx="3923453" cy="952500"/>
          </a:xfrm>
        </p:spPr>
        <p:txBody>
          <a:bodyPr/>
          <a:lstStyle/>
          <a:p>
            <a:r>
              <a:rPr lang="en-GB" dirty="0"/>
              <a:t>Industry Scenario</a:t>
            </a:r>
            <a:endParaRPr lang="en-GB" dirty="0">
              <a:solidFill>
                <a:srgbClr val="9423A4"/>
              </a:solidFill>
              <a:latin typeface="Miriam Libre" charset="0"/>
              <a:ea typeface="Miriam Libre" charset="0"/>
              <a:cs typeface="Miriam Libre" charset="0"/>
            </a:endParaRPr>
          </a:p>
        </p:txBody>
      </p:sp>
      <p:pic>
        <p:nvPicPr>
          <p:cNvPr id="2" name="Imagen 4" descr="Imagen que contiene tabla, computadora, pizza, hombre&#10;&#10;Descripción generada con confianza muy alta">
            <a:extLst>
              <a:ext uri="{FF2B5EF4-FFF2-40B4-BE49-F238E27FC236}">
                <a16:creationId xmlns:a16="http://schemas.microsoft.com/office/drawing/2014/main" id="{A9BD0291-AA83-485F-A9CB-8087E30066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97522" y="509286"/>
            <a:ext cx="5442033" cy="4465124"/>
          </a:xfrm>
          <a:prstGeom prst="rect">
            <a:avLst/>
          </a:prstGeom>
        </p:spPr>
      </p:pic>
      <p:sp>
        <p:nvSpPr>
          <p:cNvPr id="5" name="Rectángulo 4">
            <a:extLst>
              <a:ext uri="{FF2B5EF4-FFF2-40B4-BE49-F238E27FC236}">
                <a16:creationId xmlns:a16="http://schemas.microsoft.com/office/drawing/2014/main" id="{E7F539D2-8E29-4114-9FAE-8E06DD5216CC}"/>
              </a:ext>
            </a:extLst>
          </p:cNvPr>
          <p:cNvSpPr/>
          <p:nvPr/>
        </p:nvSpPr>
        <p:spPr>
          <a:xfrm>
            <a:off x="3553817" y="1214168"/>
            <a:ext cx="1966038" cy="429171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3" name="Marcador de texto 2"/>
          <p:cNvSpPr>
            <a:spLocks noGrp="1"/>
          </p:cNvSpPr>
          <p:nvPr>
            <p:ph type="body" sz="quarter" idx="11"/>
          </p:nvPr>
        </p:nvSpPr>
        <p:spPr>
          <a:xfrm>
            <a:off x="504690" y="2219196"/>
            <a:ext cx="4202832" cy="4524271"/>
          </a:xfrm>
        </p:spPr>
        <p:txBody>
          <a:bodyPr vert="horz" lIns="91440" tIns="45720" rIns="91440" bIns="45720" rtlCol="0" anchor="t">
            <a:noAutofit/>
          </a:bodyPr>
          <a:lstStyle/>
          <a:p>
            <a:pPr marL="0" indent="0">
              <a:buNone/>
            </a:pPr>
            <a:r>
              <a:rPr lang="en-GB" sz="1200" dirty="0">
                <a:solidFill>
                  <a:srgbClr val="313131"/>
                </a:solidFill>
                <a:latin typeface="Quicksand"/>
              </a:rPr>
              <a:t>Industrial production is a crucial pillar of the European economy and remains a key driver for economic growth and job creation. At present, industry is experiencing the Fourth Industrial Revolution known as Industry 4.0. This new paradigm has its own challenges and require efficient and safe powering.</a:t>
            </a:r>
          </a:p>
          <a:p>
            <a:pPr marL="0" indent="0">
              <a:buNone/>
            </a:pPr>
            <a:endParaRPr lang="en-GB" sz="1200" dirty="0">
              <a:solidFill>
                <a:srgbClr val="313131"/>
              </a:solidFill>
            </a:endParaRPr>
          </a:p>
          <a:p>
            <a:pPr marL="0" indent="0">
              <a:buNone/>
            </a:pPr>
            <a:r>
              <a:rPr lang="en-GB" sz="1200" dirty="0">
                <a:solidFill>
                  <a:srgbClr val="313131"/>
                </a:solidFill>
                <a:latin typeface="Quicksand"/>
              </a:rPr>
              <a:t>In this context, NAIMA solution, capable of handling high charging current and to deliver high currents, will suit to the industry needs in terms of power supply. </a:t>
            </a:r>
          </a:p>
          <a:p>
            <a:pPr marL="0" indent="0">
              <a:buNone/>
            </a:pPr>
            <a:endParaRPr lang="en-GB" sz="1200" dirty="0">
              <a:solidFill>
                <a:srgbClr val="313131"/>
              </a:solidFill>
            </a:endParaRPr>
          </a:p>
          <a:p>
            <a:pPr marL="0" indent="0">
              <a:buNone/>
            </a:pPr>
            <a:r>
              <a:rPr lang="en-GB" sz="1200" dirty="0">
                <a:solidFill>
                  <a:srgbClr val="313131"/>
                </a:solidFill>
                <a:latin typeface="Quicksand"/>
              </a:rPr>
              <a:t>To validate the application for industry, the industrial components manufacturer Gestamp will be in charge of testing two units of the Blue SIB prototype in two different plants of the company. </a:t>
            </a:r>
          </a:p>
          <a:p>
            <a:pPr marL="0" indent="0">
              <a:buNone/>
            </a:pPr>
            <a:endParaRPr lang="es-ES" sz="1200" dirty="0"/>
          </a:p>
          <a:p>
            <a:pPr marL="0" indent="0">
              <a:buNone/>
            </a:pPr>
            <a:endParaRPr lang="es-ES_tradnl" sz="1200" dirty="0"/>
          </a:p>
          <a:p>
            <a:endParaRPr lang="es-ES_tradnl" sz="1200" dirty="0">
              <a:latin typeface="Quicksand" charset="0"/>
              <a:ea typeface="Quicksand" charset="0"/>
              <a:cs typeface="Quicksand" charset="0"/>
            </a:endParaRPr>
          </a:p>
        </p:txBody>
      </p:sp>
      <p:sp>
        <p:nvSpPr>
          <p:cNvPr id="6" name="CuadroTexto 5">
            <a:extLst>
              <a:ext uri="{FF2B5EF4-FFF2-40B4-BE49-F238E27FC236}">
                <a16:creationId xmlns:a16="http://schemas.microsoft.com/office/drawing/2014/main" id="{DEBBE118-2067-5D40-9BB9-E48F044BFEBF}"/>
              </a:ext>
            </a:extLst>
          </p:cNvPr>
          <p:cNvSpPr txBox="1"/>
          <p:nvPr/>
        </p:nvSpPr>
        <p:spPr>
          <a:xfrm>
            <a:off x="504564" y="856734"/>
            <a:ext cx="4072488" cy="1580165"/>
          </a:xfrm>
          <a:prstGeom prst="rect">
            <a:avLst/>
          </a:prstGeom>
          <a:noFill/>
        </p:spPr>
        <p:txBody>
          <a:bodyPr wrap="square" rtlCol="0" anchor="t">
            <a:spAutoFit/>
          </a:bodyPr>
          <a:lstStyle/>
          <a:p>
            <a:br>
              <a:rPr lang="es-ES" dirty="0"/>
            </a:br>
            <a:endParaRPr lang="es-ES" dirty="0"/>
          </a:p>
          <a:p>
            <a:r>
              <a:rPr lang="en-GB" sz="1400" b="1" dirty="0">
                <a:solidFill>
                  <a:srgbClr val="9423A4"/>
                </a:solidFill>
                <a:latin typeface="Quicksand"/>
              </a:rPr>
              <a:t>Blue SIB prototype for industrial applications will be tested in two different factories of Gestamp, located in Navarra (Spain). </a:t>
            </a:r>
            <a:endParaRPr lang="en-GB" sz="1400" dirty="0">
              <a:solidFill>
                <a:srgbClr val="9423A4"/>
              </a:solidFill>
              <a:latin typeface="Quicksand"/>
            </a:endParaRPr>
          </a:p>
          <a:p>
            <a:endParaRPr lang="es-ES" dirty="0"/>
          </a:p>
        </p:txBody>
      </p:sp>
    </p:spTree>
    <p:extLst>
      <p:ext uri="{BB962C8B-B14F-4D97-AF65-F5344CB8AC3E}">
        <p14:creationId xmlns:p14="http://schemas.microsoft.com/office/powerpoint/2010/main" val="299696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descr="Imagen que contiene pasto, tabla, verde, edificio&#10;&#10;Descripción generada con confianza muy alta">
            <a:extLst>
              <a:ext uri="{FF2B5EF4-FFF2-40B4-BE49-F238E27FC236}">
                <a16:creationId xmlns:a16="http://schemas.microsoft.com/office/drawing/2014/main" id="{132AC53E-27E3-44D0-BB6C-357966EBAE39}"/>
              </a:ext>
            </a:extLst>
          </p:cNvPr>
          <p:cNvPicPr>
            <a:picLocks noChangeAspect="1"/>
          </p:cNvPicPr>
          <p:nvPr/>
        </p:nvPicPr>
        <p:blipFill>
          <a:blip r:embed="rId2"/>
          <a:stretch>
            <a:fillRect/>
          </a:stretch>
        </p:blipFill>
        <p:spPr>
          <a:xfrm>
            <a:off x="4124029" y="241"/>
            <a:ext cx="5020929" cy="4959707"/>
          </a:xfrm>
          <a:prstGeom prst="rect">
            <a:avLst/>
          </a:prstGeom>
        </p:spPr>
      </p:pic>
      <p:sp>
        <p:nvSpPr>
          <p:cNvPr id="5" name="Rectángulo 4">
            <a:extLst>
              <a:ext uri="{FF2B5EF4-FFF2-40B4-BE49-F238E27FC236}">
                <a16:creationId xmlns:a16="http://schemas.microsoft.com/office/drawing/2014/main" id="{0A943002-E7D3-451C-BFA3-C9B15BF7D007}"/>
              </a:ext>
            </a:extLst>
          </p:cNvPr>
          <p:cNvSpPr/>
          <p:nvPr/>
        </p:nvSpPr>
        <p:spPr>
          <a:xfrm>
            <a:off x="3551538" y="1357940"/>
            <a:ext cx="1866344" cy="377162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3" name="Marcador de texto 2"/>
          <p:cNvSpPr>
            <a:spLocks noGrp="1"/>
          </p:cNvSpPr>
          <p:nvPr>
            <p:ph type="body" sz="quarter" idx="11"/>
          </p:nvPr>
        </p:nvSpPr>
        <p:spPr>
          <a:xfrm>
            <a:off x="568500" y="1601778"/>
            <a:ext cx="3923453" cy="3775661"/>
          </a:xfrm>
        </p:spPr>
        <p:txBody>
          <a:bodyPr vert="horz" lIns="91440" tIns="45720" rIns="91440" bIns="45720" rtlCol="0" anchor="t">
            <a:noAutofit/>
          </a:bodyPr>
          <a:lstStyle/>
          <a:p>
            <a:pPr marL="0" indent="0">
              <a:buNone/>
            </a:pPr>
            <a:r>
              <a:rPr lang="en-GB" sz="1400" b="1" dirty="0">
                <a:solidFill>
                  <a:srgbClr val="9423A4"/>
                </a:solidFill>
                <a:latin typeface="Quicksand"/>
              </a:rPr>
              <a:t>The Yellow SIB prototype, aimed to private households, will be tested in Sofia (Bulgaria)</a:t>
            </a:r>
            <a:endParaRPr lang="es-ES" sz="1400" b="1" dirty="0">
              <a:solidFill>
                <a:srgbClr val="9423A4"/>
              </a:solidFill>
              <a:latin typeface="Quicksand"/>
            </a:endParaRPr>
          </a:p>
          <a:p>
            <a:pPr marL="0" indent="0">
              <a:buNone/>
            </a:pPr>
            <a:endParaRPr lang="en-GB" sz="1200" dirty="0"/>
          </a:p>
          <a:p>
            <a:pPr marL="0" indent="0">
              <a:buNone/>
            </a:pPr>
            <a:r>
              <a:rPr lang="en-GB" sz="1200" dirty="0">
                <a:solidFill>
                  <a:srgbClr val="313131"/>
                </a:solidFill>
                <a:latin typeface="Quicksand"/>
              </a:rPr>
              <a:t>NAIMA Project will enable a specific solution for households based on the lamellar oxide families as this family focuses on low-cost materials that can cycle thousands of cycles, a feature that has been seldom demonstrated so far. </a:t>
            </a:r>
            <a:endParaRPr lang="es-ES" sz="1200" dirty="0">
              <a:solidFill>
                <a:srgbClr val="313131"/>
              </a:solidFill>
            </a:endParaRPr>
          </a:p>
          <a:p>
            <a:pPr marL="0" indent="0">
              <a:buNone/>
            </a:pPr>
            <a:endParaRPr lang="en-GB" sz="1200" dirty="0">
              <a:solidFill>
                <a:srgbClr val="313131"/>
              </a:solidFill>
            </a:endParaRPr>
          </a:p>
          <a:p>
            <a:pPr marL="0" indent="0">
              <a:buNone/>
            </a:pPr>
            <a:r>
              <a:rPr lang="en-GB" sz="1200" dirty="0">
                <a:solidFill>
                  <a:srgbClr val="313131"/>
                </a:solidFill>
                <a:latin typeface="Quicksand"/>
              </a:rPr>
              <a:t>Goldline partner will provide a demo site for the two units of SIB prototypes addressed to household BS. The site will consist of an office building with a roof-top with PV panels and storage units, while there is a private transformer and independent interconnections with the distribution grid. </a:t>
            </a:r>
            <a:endParaRPr lang="es-ES" sz="1200" dirty="0">
              <a:solidFill>
                <a:srgbClr val="313131"/>
              </a:solidFill>
            </a:endParaRPr>
          </a:p>
          <a:p>
            <a:pPr marL="0" indent="0">
              <a:buNone/>
            </a:pPr>
            <a:endParaRPr lang="es-ES_tradnl" sz="1200" dirty="0"/>
          </a:p>
          <a:p>
            <a:endParaRPr lang="es-ES_tradnl" sz="1200" dirty="0">
              <a:latin typeface="Quicksand" charset="0"/>
              <a:ea typeface="Quicksand" charset="0"/>
              <a:cs typeface="Quicksand" charset="0"/>
            </a:endParaRPr>
          </a:p>
        </p:txBody>
      </p:sp>
      <p:sp>
        <p:nvSpPr>
          <p:cNvPr id="6" name="Rectángulo 5">
            <a:extLst>
              <a:ext uri="{FF2B5EF4-FFF2-40B4-BE49-F238E27FC236}">
                <a16:creationId xmlns:a16="http://schemas.microsoft.com/office/drawing/2014/main" id="{FFC7142A-D487-47CD-A475-3D4DFFAB4FF8}"/>
              </a:ext>
            </a:extLst>
          </p:cNvPr>
          <p:cNvSpPr/>
          <p:nvPr/>
        </p:nvSpPr>
        <p:spPr>
          <a:xfrm>
            <a:off x="3224" y="399450"/>
            <a:ext cx="5420484" cy="782606"/>
          </a:xfrm>
          <a:prstGeom prst="rect">
            <a:avLst/>
          </a:prstGeom>
          <a:solidFill>
            <a:srgbClr val="4AF8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4" name="Título 3"/>
          <p:cNvSpPr>
            <a:spLocks noGrp="1"/>
          </p:cNvSpPr>
          <p:nvPr>
            <p:ph type="title"/>
          </p:nvPr>
        </p:nvSpPr>
        <p:spPr>
          <a:xfrm>
            <a:off x="568500" y="337561"/>
            <a:ext cx="4678462" cy="952500"/>
          </a:xfrm>
        </p:spPr>
        <p:txBody>
          <a:bodyPr/>
          <a:lstStyle/>
          <a:p>
            <a:r>
              <a:rPr lang="es-ES" dirty="0" err="1">
                <a:latin typeface="Miriam Libre"/>
              </a:rPr>
              <a:t>Private</a:t>
            </a:r>
            <a:r>
              <a:rPr lang="es-ES" dirty="0">
                <a:latin typeface="Miriam Libre"/>
              </a:rPr>
              <a:t> </a:t>
            </a:r>
            <a:r>
              <a:rPr lang="es-ES" dirty="0" err="1">
                <a:latin typeface="Miriam Libre"/>
              </a:rPr>
              <a:t>Household</a:t>
            </a:r>
            <a:r>
              <a:rPr lang="es-ES" dirty="0">
                <a:latin typeface="Miriam Libre"/>
              </a:rPr>
              <a:t> </a:t>
            </a:r>
            <a:r>
              <a:rPr lang="es-ES" dirty="0" err="1">
                <a:latin typeface="Miriam Libre"/>
              </a:rPr>
              <a:t>Scenario</a:t>
            </a:r>
            <a:endParaRPr lang="es-ES_tradnl" dirty="0">
              <a:latin typeface="Miriam Libre"/>
            </a:endParaRPr>
          </a:p>
        </p:txBody>
      </p:sp>
    </p:spTree>
    <p:extLst>
      <p:ext uri="{BB962C8B-B14F-4D97-AF65-F5344CB8AC3E}">
        <p14:creationId xmlns:p14="http://schemas.microsoft.com/office/powerpoint/2010/main" val="3686656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CB3D59E6-6872-4AD4-8606-48F45406AB43}"/>
              </a:ext>
            </a:extLst>
          </p:cNvPr>
          <p:cNvSpPr/>
          <p:nvPr/>
        </p:nvSpPr>
        <p:spPr>
          <a:xfrm>
            <a:off x="314710" y="2467012"/>
            <a:ext cx="4857224" cy="2388078"/>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pic>
        <p:nvPicPr>
          <p:cNvPr id="2" name="Imagen 2" descr="Imagen que contiene interior, edificio, piso, blanco&#10;&#10;Descripción generada con confianza muy alta">
            <a:extLst>
              <a:ext uri="{FF2B5EF4-FFF2-40B4-BE49-F238E27FC236}">
                <a16:creationId xmlns:a16="http://schemas.microsoft.com/office/drawing/2014/main" id="{081EA2A2-80A4-4570-8E82-4646871482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717"/>
          <a:stretch/>
        </p:blipFill>
        <p:spPr>
          <a:xfrm>
            <a:off x="4984467" y="859910"/>
            <a:ext cx="4373887" cy="4085158"/>
          </a:xfrm>
          <a:prstGeom prst="rect">
            <a:avLst/>
          </a:prstGeom>
        </p:spPr>
      </p:pic>
      <p:sp>
        <p:nvSpPr>
          <p:cNvPr id="3" name="Rectángulo 2">
            <a:extLst>
              <a:ext uri="{FF2B5EF4-FFF2-40B4-BE49-F238E27FC236}">
                <a16:creationId xmlns:a16="http://schemas.microsoft.com/office/drawing/2014/main" id="{7F1F962C-FD36-4ADB-BBD8-02187B30FB79}"/>
              </a:ext>
            </a:extLst>
          </p:cNvPr>
          <p:cNvSpPr/>
          <p:nvPr/>
        </p:nvSpPr>
        <p:spPr>
          <a:xfrm>
            <a:off x="314710" y="289007"/>
            <a:ext cx="4989050" cy="1060960"/>
          </a:xfrm>
          <a:prstGeom prst="rect">
            <a:avLst/>
          </a:prstGeom>
          <a:solidFill>
            <a:srgbClr val="4AF8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4" name="Título 3"/>
          <p:cNvSpPr>
            <a:spLocks noGrp="1"/>
          </p:cNvSpPr>
          <p:nvPr>
            <p:ph type="title"/>
          </p:nvPr>
        </p:nvSpPr>
        <p:spPr>
          <a:xfrm>
            <a:off x="544532" y="397467"/>
            <a:ext cx="3923453" cy="952500"/>
          </a:xfrm>
        </p:spPr>
        <p:txBody>
          <a:bodyPr/>
          <a:lstStyle/>
          <a:p>
            <a:r>
              <a:rPr lang="es-ES" dirty="0" err="1"/>
              <a:t>Private</a:t>
            </a:r>
            <a:r>
              <a:rPr lang="es-ES" dirty="0"/>
              <a:t> </a:t>
            </a:r>
            <a:r>
              <a:rPr lang="es-ES" dirty="0" err="1"/>
              <a:t>Household</a:t>
            </a:r>
            <a:r>
              <a:rPr lang="es-ES" dirty="0"/>
              <a:t> </a:t>
            </a:r>
            <a:r>
              <a:rPr lang="es-ES" dirty="0" err="1"/>
              <a:t>Scenario</a:t>
            </a:r>
            <a:endParaRPr lang="es-ES_tradnl" dirty="0">
              <a:solidFill>
                <a:srgbClr val="9423A4"/>
              </a:solidFill>
              <a:latin typeface="Miriam Libre" charset="0"/>
              <a:ea typeface="Miriam Libre" charset="0"/>
              <a:cs typeface="Miriam Libre" charset="0"/>
            </a:endParaRPr>
          </a:p>
        </p:txBody>
      </p:sp>
      <p:sp>
        <p:nvSpPr>
          <p:cNvPr id="6" name="Marcador de texto 5">
            <a:extLst>
              <a:ext uri="{FF2B5EF4-FFF2-40B4-BE49-F238E27FC236}">
                <a16:creationId xmlns:a16="http://schemas.microsoft.com/office/drawing/2014/main" id="{8D268AB3-6533-5E49-881F-6AA345A70D5E}"/>
              </a:ext>
            </a:extLst>
          </p:cNvPr>
          <p:cNvSpPr>
            <a:spLocks noGrp="1"/>
          </p:cNvSpPr>
          <p:nvPr>
            <p:ph type="body" sz="quarter" idx="11"/>
          </p:nvPr>
        </p:nvSpPr>
        <p:spPr>
          <a:xfrm>
            <a:off x="544532" y="1458427"/>
            <a:ext cx="3509207" cy="3486641"/>
          </a:xfrm>
        </p:spPr>
        <p:txBody>
          <a:bodyPr vert="horz" lIns="91440" tIns="45720" rIns="91440" bIns="45720" rtlCol="0" anchor="t">
            <a:normAutofit/>
          </a:bodyPr>
          <a:lstStyle/>
          <a:p>
            <a:pPr marL="0" indent="0">
              <a:buNone/>
            </a:pPr>
            <a:r>
              <a:rPr lang="en-GB" sz="1200" dirty="0">
                <a:solidFill>
                  <a:srgbClr val="313131"/>
                </a:solidFill>
                <a:latin typeface="Quicksand"/>
                <a:ea typeface="Calibri" panose="020F0502020204030204" pitchFamily="34" charset="0"/>
                <a:cs typeface="Times New Roman"/>
              </a:rPr>
              <a:t>The building also has EV charging stations, energy efficient elevators, LED lighting and HVAC. Some of the innovative features of the building are: </a:t>
            </a:r>
            <a:endParaRPr lang="es-ES" sz="1200" dirty="0">
              <a:solidFill>
                <a:srgbClr val="313131"/>
              </a:solidFill>
              <a:latin typeface="Quicksand" pitchFamily="2" charset="77"/>
              <a:ea typeface="Calibri" panose="020F0502020204030204" pitchFamily="34" charset="0"/>
              <a:cs typeface="Times New Roman" panose="02020603050405020304" pitchFamily="18" charset="0"/>
            </a:endParaRPr>
          </a:p>
          <a:p>
            <a:pPr marL="0" indent="0">
              <a:spcAft>
                <a:spcPts val="0"/>
              </a:spcAft>
              <a:buNone/>
            </a:pPr>
            <a:endParaRPr lang="en-GB" sz="1200" dirty="0">
              <a:solidFill>
                <a:srgbClr val="313131"/>
              </a:solidFill>
              <a:latin typeface="Quicksand"/>
              <a:ea typeface="Calibri" panose="020F0502020204030204" pitchFamily="34" charset="0"/>
              <a:cs typeface="Times New Roman"/>
            </a:endParaRPr>
          </a:p>
          <a:p>
            <a:pPr marL="0" indent="0">
              <a:spcAft>
                <a:spcPts val="0"/>
              </a:spcAft>
              <a:buNone/>
            </a:pPr>
            <a:endParaRPr lang="es-ES" sz="1200" dirty="0">
              <a:solidFill>
                <a:srgbClr val="313131"/>
              </a:solidFill>
              <a:latin typeface="Quicksand" pitchFamily="2" charset="77"/>
              <a:ea typeface="Calibri" panose="020F0502020204030204" pitchFamily="34" charset="0"/>
              <a:cs typeface="Times New Roman" panose="02020603050405020304" pitchFamily="18" charset="0"/>
            </a:endParaRPr>
          </a:p>
          <a:p>
            <a:pPr lvl="0">
              <a:buFont typeface="Symbol" pitchFamily="2" charset="2"/>
              <a:buChar char=""/>
            </a:pPr>
            <a:r>
              <a:rPr lang="en-GB" sz="1200" dirty="0">
                <a:solidFill>
                  <a:srgbClr val="313131"/>
                </a:solidFill>
                <a:latin typeface="Quicksand"/>
                <a:ea typeface="Calibri" panose="020F0502020204030204" pitchFamily="34" charset="0"/>
                <a:cs typeface="Times New Roman"/>
              </a:rPr>
              <a:t>Reliable top-level elevators</a:t>
            </a:r>
            <a:endParaRPr lang="es-ES" sz="1200" dirty="0">
              <a:solidFill>
                <a:srgbClr val="313131"/>
              </a:solidFill>
              <a:latin typeface="Quicksand"/>
              <a:ea typeface="Calibri" panose="020F0502020204030204" pitchFamily="34" charset="0"/>
              <a:cs typeface="Times New Roman"/>
            </a:endParaRPr>
          </a:p>
          <a:p>
            <a:pPr lvl="0">
              <a:buFont typeface="Symbol" pitchFamily="2" charset="2"/>
              <a:buChar char=""/>
            </a:pPr>
            <a:r>
              <a:rPr lang="en-GB" sz="1200" dirty="0">
                <a:solidFill>
                  <a:srgbClr val="313131"/>
                </a:solidFill>
                <a:latin typeface="Quicksand"/>
                <a:ea typeface="Calibri" panose="020F0502020204030204" pitchFamily="34" charset="0"/>
                <a:cs typeface="Times New Roman"/>
              </a:rPr>
              <a:t>Natural light, active sunshades and adaptive LED lighting</a:t>
            </a:r>
            <a:endParaRPr lang="es-ES" sz="1200" dirty="0">
              <a:solidFill>
                <a:srgbClr val="313131"/>
              </a:solidFill>
              <a:latin typeface="Quicksand"/>
              <a:ea typeface="Calibri" panose="020F0502020204030204" pitchFamily="34" charset="0"/>
              <a:cs typeface="Times New Roman"/>
            </a:endParaRPr>
          </a:p>
          <a:p>
            <a:pPr>
              <a:buFont typeface="Symbol" pitchFamily="2" charset="2"/>
              <a:buChar char=""/>
            </a:pPr>
            <a:r>
              <a:rPr lang="en-GB" sz="1200" dirty="0">
                <a:solidFill>
                  <a:srgbClr val="313131"/>
                </a:solidFill>
                <a:latin typeface="Quicksand"/>
                <a:ea typeface="Calibri" panose="020F0502020204030204" pitchFamily="34" charset="0"/>
                <a:cs typeface="Times New Roman"/>
              </a:rPr>
              <a:t>Stimulation of the use of environmentally friendly vehicles. </a:t>
            </a:r>
            <a:endParaRPr lang="es-ES" sz="1200" dirty="0">
              <a:solidFill>
                <a:srgbClr val="313131"/>
              </a:solidFill>
              <a:latin typeface="Quicksand" pitchFamily="2" charset="77"/>
              <a:ea typeface="Calibri" panose="020F0502020204030204" pitchFamily="34" charset="0"/>
              <a:cs typeface="Times New Roman" panose="02020603050405020304" pitchFamily="18" charset="0"/>
            </a:endParaRPr>
          </a:p>
          <a:p>
            <a:pPr>
              <a:buFont typeface="Symbol" pitchFamily="2" charset="2"/>
              <a:buChar char=""/>
            </a:pPr>
            <a:r>
              <a:rPr lang="en-GB" sz="1200" dirty="0">
                <a:solidFill>
                  <a:srgbClr val="313131"/>
                </a:solidFill>
                <a:latin typeface="Quicksand"/>
                <a:ea typeface="Calibri" panose="020F0502020204030204" pitchFamily="34" charset="0"/>
                <a:cs typeface="Times New Roman"/>
              </a:rPr>
              <a:t>Care for the most valuable natural resource – water. </a:t>
            </a:r>
            <a:endParaRPr lang="es-ES" sz="1200" dirty="0">
              <a:solidFill>
                <a:srgbClr val="313131"/>
              </a:solidFill>
              <a:latin typeface="Quicksand" pitchFamily="2" charset="77"/>
              <a:ea typeface="Calibri" panose="020F0502020204030204" pitchFamily="34" charset="0"/>
              <a:cs typeface="Times New Roman" panose="02020603050405020304" pitchFamily="18" charset="0"/>
            </a:endParaRPr>
          </a:p>
          <a:p>
            <a:pPr lvl="0">
              <a:buFont typeface="Symbol" pitchFamily="2" charset="2"/>
              <a:buChar char=""/>
            </a:pPr>
            <a:r>
              <a:rPr lang="en-GB" sz="1200" dirty="0">
                <a:solidFill>
                  <a:srgbClr val="313131"/>
                </a:solidFill>
                <a:latin typeface="Quicksand"/>
                <a:ea typeface="Calibri" panose="020F0502020204030204" pitchFamily="34" charset="0"/>
                <a:cs typeface="Times New Roman"/>
              </a:rPr>
              <a:t>Modern monitoring practices and analysis of energy consumption. </a:t>
            </a:r>
            <a:br>
              <a:rPr lang="en-GB" sz="1200" dirty="0">
                <a:solidFill>
                  <a:srgbClr val="313131"/>
                </a:solidFill>
                <a:latin typeface="Calibri" panose="020F0502020204030204" pitchFamily="34" charset="0"/>
                <a:ea typeface="Calibri" panose="020F0502020204030204" pitchFamily="34" charset="0"/>
                <a:cs typeface="Times New Roman" panose="02020603050405020304" pitchFamily="18" charset="0"/>
              </a:rPr>
            </a:br>
            <a:endParaRPr lang="es-ES" sz="1200" dirty="0">
              <a:latin typeface="Calibri" panose="020F0502020204030204" pitchFamily="34" charset="0"/>
              <a:ea typeface="Calibri" panose="020F0502020204030204" pitchFamily="34" charset="0"/>
              <a:cs typeface="Times New Roman" panose="02020603050405020304" pitchFamily="18" charset="0"/>
            </a:endParaRPr>
          </a:p>
          <a:p>
            <a:endParaRPr lang="es-ES" sz="1200" dirty="0"/>
          </a:p>
        </p:txBody>
      </p:sp>
    </p:spTree>
    <p:extLst>
      <p:ext uri="{BB962C8B-B14F-4D97-AF65-F5344CB8AC3E}">
        <p14:creationId xmlns:p14="http://schemas.microsoft.com/office/powerpoint/2010/main" val="3137599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descr="Imagen que contiene exterior, parado, caminando, pájaro&#10;&#10;Descripción generada con confianza muy alta">
            <a:extLst>
              <a:ext uri="{FF2B5EF4-FFF2-40B4-BE49-F238E27FC236}">
                <a16:creationId xmlns:a16="http://schemas.microsoft.com/office/drawing/2014/main" id="{55308013-76C7-49DE-810C-5DF504E737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8" y="-259552"/>
            <a:ext cx="9467095" cy="6317970"/>
          </a:xfrm>
          <a:prstGeom prst="rect">
            <a:avLst/>
          </a:prstGeom>
        </p:spPr>
      </p:pic>
      <p:sp>
        <p:nvSpPr>
          <p:cNvPr id="6" name="Rectángulo 5">
            <a:extLst>
              <a:ext uri="{FF2B5EF4-FFF2-40B4-BE49-F238E27FC236}">
                <a16:creationId xmlns:a16="http://schemas.microsoft.com/office/drawing/2014/main" id="{3F738E53-F05C-4D1A-AB4E-06EBEA552AF6}"/>
              </a:ext>
            </a:extLst>
          </p:cNvPr>
          <p:cNvSpPr/>
          <p:nvPr/>
        </p:nvSpPr>
        <p:spPr>
          <a:xfrm>
            <a:off x="-176507" y="-308334"/>
            <a:ext cx="9734821" cy="6413736"/>
          </a:xfrm>
          <a:prstGeom prst="rect">
            <a:avLst/>
          </a:prstGeom>
          <a:solidFill>
            <a:srgbClr val="FFFFFF">
              <a:alpha val="8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2" name="Marcador de texto 1"/>
          <p:cNvSpPr>
            <a:spLocks noGrp="1"/>
          </p:cNvSpPr>
          <p:nvPr>
            <p:ph type="body" idx="1"/>
          </p:nvPr>
        </p:nvSpPr>
        <p:spPr/>
        <p:txBody>
          <a:bodyPr/>
          <a:lstStyle/>
          <a:p>
            <a:r>
              <a:rPr lang="es-ES" dirty="0" err="1">
                <a:solidFill>
                  <a:srgbClr val="9423A4"/>
                </a:solidFill>
                <a:latin typeface="Miriam Libre" charset="0"/>
                <a:ea typeface="Miriam Libre" charset="0"/>
                <a:cs typeface="Miriam Libre" charset="0"/>
              </a:rPr>
              <a:t>Consortium</a:t>
            </a:r>
            <a:endParaRPr lang="es-ES" dirty="0">
              <a:solidFill>
                <a:srgbClr val="9423A4"/>
              </a:solidFill>
              <a:latin typeface="Miriam Libre" charset="0"/>
              <a:ea typeface="Miriam Libre" charset="0"/>
              <a:cs typeface="Miriam Libre" charset="0"/>
            </a:endParaRPr>
          </a:p>
        </p:txBody>
      </p:sp>
    </p:spTree>
    <p:extLst>
      <p:ext uri="{BB962C8B-B14F-4D97-AF65-F5344CB8AC3E}">
        <p14:creationId xmlns:p14="http://schemas.microsoft.com/office/powerpoint/2010/main" val="3735170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5" descr="Lavabo con un espejo grande&#10;&#10;Descripción generada con confianza alta">
            <a:extLst>
              <a:ext uri="{FF2B5EF4-FFF2-40B4-BE49-F238E27FC236}">
                <a16:creationId xmlns:a16="http://schemas.microsoft.com/office/drawing/2014/main" id="{D16427EA-8A2D-49D0-81A1-7B232ED533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06"/>
          <a:stretch/>
        </p:blipFill>
        <p:spPr>
          <a:xfrm>
            <a:off x="-2587" y="-3067"/>
            <a:ext cx="5172774" cy="5833961"/>
          </a:xfrm>
          <a:prstGeom prst="rect">
            <a:avLst/>
          </a:prstGeom>
        </p:spPr>
      </p:pic>
      <p:sp>
        <p:nvSpPr>
          <p:cNvPr id="8" name="Rectángulo 7">
            <a:extLst>
              <a:ext uri="{FF2B5EF4-FFF2-40B4-BE49-F238E27FC236}">
                <a16:creationId xmlns:a16="http://schemas.microsoft.com/office/drawing/2014/main" id="{262E5C15-C435-4F1A-B9B4-1E8D85B2F3B3}"/>
              </a:ext>
            </a:extLst>
          </p:cNvPr>
          <p:cNvSpPr/>
          <p:nvPr/>
        </p:nvSpPr>
        <p:spPr>
          <a:xfrm>
            <a:off x="-8727" y="-8807"/>
            <a:ext cx="5156831" cy="5826663"/>
          </a:xfrm>
          <a:prstGeom prst="rect">
            <a:avLst/>
          </a:prstGeom>
          <a:solidFill>
            <a:srgbClr val="313131">
              <a:alpha val="56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7" name="Rectángulo 6">
            <a:extLst>
              <a:ext uri="{FF2B5EF4-FFF2-40B4-BE49-F238E27FC236}">
                <a16:creationId xmlns:a16="http://schemas.microsoft.com/office/drawing/2014/main" id="{F3408A39-5953-4C1B-8B25-0F12849BBAA3}"/>
              </a:ext>
            </a:extLst>
          </p:cNvPr>
          <p:cNvSpPr/>
          <p:nvPr/>
        </p:nvSpPr>
        <p:spPr>
          <a:xfrm>
            <a:off x="4511973" y="873152"/>
            <a:ext cx="5502441" cy="37358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3" name="Marcador de texto 2"/>
          <p:cNvSpPr>
            <a:spLocks noGrp="1"/>
          </p:cNvSpPr>
          <p:nvPr>
            <p:ph type="body" sz="quarter" idx="11"/>
          </p:nvPr>
        </p:nvSpPr>
        <p:spPr>
          <a:xfrm>
            <a:off x="457202" y="1074959"/>
            <a:ext cx="3270525" cy="4126642"/>
          </a:xfrm>
        </p:spPr>
        <p:txBody>
          <a:bodyPr vert="horz" lIns="91440" tIns="45720" rIns="91440" bIns="45720" rtlCol="0" anchor="t">
            <a:noAutofit/>
          </a:bodyPr>
          <a:lstStyle/>
          <a:p>
            <a:pPr marL="0" indent="0">
              <a:buNone/>
            </a:pPr>
            <a:r>
              <a:rPr lang="en-GB" sz="1200" dirty="0">
                <a:solidFill>
                  <a:srgbClr val="FFFFFF"/>
                </a:solidFill>
                <a:latin typeface="Quicksand"/>
              </a:rPr>
              <a:t>NAIMA project is a European project designed to develop and validate a new generation of Sodium-ion (Na-ion) based batteries to unseat the current Li-based technologies. </a:t>
            </a:r>
            <a:br>
              <a:rPr lang="en-GB" sz="1200" dirty="0"/>
            </a:br>
            <a:endParaRPr lang="es-ES" dirty="0"/>
          </a:p>
          <a:p>
            <a:pPr marL="0" indent="0">
              <a:buNone/>
            </a:pPr>
            <a:r>
              <a:rPr lang="en-GB" sz="1200" dirty="0">
                <a:solidFill>
                  <a:srgbClr val="FFFFFF"/>
                </a:solidFill>
                <a:latin typeface="Quicksand"/>
              </a:rPr>
              <a:t>The European Union is transitioning to a secure, sustainable and competitive energy system based on renewable sources. The flourishing of a wide portfolio of renewable energy installations is allowing the deployment of large to small scale industrial electricity grids, and an increased share of electricity produced in private households. </a:t>
            </a:r>
            <a:br>
              <a:rPr lang="en-GB" sz="1200" dirty="0"/>
            </a:br>
            <a:endParaRPr lang="en-GB" sz="1200" dirty="0"/>
          </a:p>
          <a:p>
            <a:pPr marL="0" indent="0">
              <a:buNone/>
            </a:pPr>
            <a:r>
              <a:rPr lang="en-GB" sz="1200" dirty="0">
                <a:solidFill>
                  <a:schemeClr val="bg1"/>
                </a:solidFill>
                <a:latin typeface="Quicksand"/>
              </a:rPr>
              <a:t>In these business scenarios the role of the energy storage </a:t>
            </a:r>
            <a:r>
              <a:rPr lang="en-GB" sz="1200" dirty="0" err="1">
                <a:solidFill>
                  <a:schemeClr val="bg1"/>
                </a:solidFill>
                <a:latin typeface="Quicksand"/>
              </a:rPr>
              <a:t>techonologies</a:t>
            </a:r>
            <a:r>
              <a:rPr lang="en-GB" sz="1200" dirty="0">
                <a:solidFill>
                  <a:schemeClr val="bg1"/>
                </a:solidFill>
                <a:latin typeface="Quicksand"/>
              </a:rPr>
              <a:t> is crucial.</a:t>
            </a:r>
            <a:endParaRPr lang="es-ES" dirty="0">
              <a:solidFill>
                <a:schemeClr val="bg1"/>
              </a:solidFill>
              <a:latin typeface="Quicksand"/>
            </a:endParaRPr>
          </a:p>
          <a:p>
            <a:pPr marL="0" indent="0">
              <a:buNone/>
            </a:pPr>
            <a:endParaRPr lang="es-ES" dirty="0"/>
          </a:p>
        </p:txBody>
      </p:sp>
      <p:sp>
        <p:nvSpPr>
          <p:cNvPr id="4" name="Marcador de texto 3"/>
          <p:cNvSpPr>
            <a:spLocks noGrp="1"/>
          </p:cNvSpPr>
          <p:nvPr>
            <p:ph type="body" sz="quarter" idx="12"/>
          </p:nvPr>
        </p:nvSpPr>
        <p:spPr>
          <a:xfrm>
            <a:off x="4671484" y="1074959"/>
            <a:ext cx="3557867" cy="4169512"/>
          </a:xfrm>
        </p:spPr>
        <p:txBody>
          <a:bodyPr vert="horz" lIns="91440" tIns="45720" rIns="91440" bIns="45720" rtlCol="0" anchor="t">
            <a:normAutofit/>
          </a:bodyPr>
          <a:lstStyle/>
          <a:p>
            <a:pPr marL="0" indent="0">
              <a:buNone/>
            </a:pPr>
            <a:r>
              <a:rPr lang="en-GB" sz="1200" dirty="0">
                <a:solidFill>
                  <a:srgbClr val="313131"/>
                </a:solidFill>
                <a:latin typeface="Quicksand"/>
              </a:rPr>
              <a:t>At present, the European industry depends on the import of Asian Lithium-ion batteries. For this reason, it is crucial to create a new industry value chain capable to ensure the production and supply of 100% European batteries. </a:t>
            </a:r>
            <a:endParaRPr lang="en-GB" sz="1200" dirty="0">
              <a:solidFill>
                <a:srgbClr val="313131"/>
              </a:solidFill>
            </a:endParaRPr>
          </a:p>
          <a:p>
            <a:pPr marL="0" indent="0">
              <a:buNone/>
            </a:pPr>
            <a:endParaRPr lang="en-GB" sz="1200" dirty="0">
              <a:solidFill>
                <a:srgbClr val="313131"/>
              </a:solidFill>
            </a:endParaRPr>
          </a:p>
          <a:p>
            <a:pPr marL="0" indent="0">
              <a:buNone/>
            </a:pPr>
            <a:r>
              <a:rPr lang="en-GB" sz="1200" dirty="0">
                <a:solidFill>
                  <a:srgbClr val="313131"/>
                </a:solidFill>
                <a:latin typeface="Quicksand"/>
              </a:rPr>
              <a:t>The NA-ion technology is already supported by a solid European battery value chain, preserving the ownership and industry strength around European countries</a:t>
            </a:r>
            <a:endParaRPr lang="es-ES" sz="1200" dirty="0">
              <a:solidFill>
                <a:srgbClr val="313131"/>
              </a:solidFill>
              <a:latin typeface="Quicksand"/>
            </a:endParaRPr>
          </a:p>
          <a:p>
            <a:pPr marL="0" indent="0">
              <a:buNone/>
            </a:pPr>
            <a:endParaRPr lang="en-GB" sz="1200" dirty="0">
              <a:solidFill>
                <a:srgbClr val="313131"/>
              </a:solidFill>
            </a:endParaRPr>
          </a:p>
          <a:p>
            <a:pPr marL="0" indent="0">
              <a:buNone/>
            </a:pPr>
            <a:r>
              <a:rPr lang="en-GB" sz="1200" dirty="0">
                <a:solidFill>
                  <a:srgbClr val="313131"/>
                </a:solidFill>
                <a:latin typeface="Quicksand"/>
              </a:rPr>
              <a:t>With an overall budget of 8 million euros funded by the European Commission through the Horizon 2020 programme, NAIMA, which began on 1st of December 2019, will gather 15 partners working together until November 30th, 2022.</a:t>
            </a:r>
            <a:endParaRPr lang="es-ES" sz="1200" dirty="0">
              <a:solidFill>
                <a:srgbClr val="B0B0B0"/>
              </a:solidFill>
            </a:endParaRPr>
          </a:p>
          <a:p>
            <a:pPr marL="0" indent="0">
              <a:buNone/>
            </a:pPr>
            <a:endParaRPr lang="es-ES" sz="1200" dirty="0"/>
          </a:p>
          <a:p>
            <a:pPr marL="0" indent="0">
              <a:buNone/>
            </a:pPr>
            <a:endParaRPr lang="fr-FR" sz="1200" dirty="0">
              <a:latin typeface="Quicksand" charset="0"/>
              <a:ea typeface="Quicksand" charset="0"/>
              <a:cs typeface="Quicksand" charset="0"/>
            </a:endParaRPr>
          </a:p>
        </p:txBody>
      </p:sp>
      <p:sp>
        <p:nvSpPr>
          <p:cNvPr id="9" name="Rectángulo 8">
            <a:extLst>
              <a:ext uri="{FF2B5EF4-FFF2-40B4-BE49-F238E27FC236}">
                <a16:creationId xmlns:a16="http://schemas.microsoft.com/office/drawing/2014/main" id="{80FBAF85-0AA2-467A-A4DD-1A268C1B79F4}"/>
              </a:ext>
            </a:extLst>
          </p:cNvPr>
          <p:cNvSpPr/>
          <p:nvPr/>
        </p:nvSpPr>
        <p:spPr>
          <a:xfrm>
            <a:off x="337880" y="289822"/>
            <a:ext cx="3023631" cy="710720"/>
          </a:xfrm>
          <a:prstGeom prst="rect">
            <a:avLst/>
          </a:prstGeom>
          <a:solidFill>
            <a:srgbClr val="9423A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2" name="Título 1"/>
          <p:cNvSpPr>
            <a:spLocks noGrp="1"/>
          </p:cNvSpPr>
          <p:nvPr>
            <p:ph type="title"/>
          </p:nvPr>
        </p:nvSpPr>
        <p:spPr>
          <a:xfrm>
            <a:off x="457200" y="228866"/>
            <a:ext cx="6394450" cy="952500"/>
          </a:xfrm>
        </p:spPr>
        <p:txBody>
          <a:bodyPr/>
          <a:lstStyle/>
          <a:p>
            <a:r>
              <a:rPr lang="es-ES" dirty="0" err="1">
                <a:solidFill>
                  <a:srgbClr val="FFFFFF"/>
                </a:solidFill>
                <a:latin typeface="Miriam Libre" charset="0"/>
                <a:ea typeface="Miriam Libre" charset="0"/>
                <a:cs typeface="Miriam Libre" charset="0"/>
              </a:rPr>
              <a:t>What</a:t>
            </a:r>
            <a:r>
              <a:rPr lang="es-ES" dirty="0">
                <a:solidFill>
                  <a:srgbClr val="FFFFFF"/>
                </a:solidFill>
                <a:latin typeface="Miriam Libre" charset="0"/>
                <a:ea typeface="Miriam Libre" charset="0"/>
                <a:cs typeface="Miriam Libre" charset="0"/>
              </a:rPr>
              <a:t> NAIMA </a:t>
            </a:r>
            <a:r>
              <a:rPr lang="es-ES" dirty="0" err="1">
                <a:solidFill>
                  <a:srgbClr val="FFFFFF"/>
                </a:solidFill>
                <a:latin typeface="Miriam Libre" charset="0"/>
                <a:ea typeface="Miriam Libre" charset="0"/>
                <a:cs typeface="Miriam Libre" charset="0"/>
              </a:rPr>
              <a:t>is</a:t>
            </a:r>
            <a:r>
              <a:rPr lang="es-ES" dirty="0">
                <a:solidFill>
                  <a:srgbClr val="FFFFFF"/>
                </a:solidFill>
                <a:latin typeface="Miriam Libre" charset="0"/>
                <a:ea typeface="Miriam Libre" charset="0"/>
                <a:cs typeface="Miriam Libre" charset="0"/>
              </a:rPr>
              <a:t>? </a:t>
            </a:r>
          </a:p>
        </p:txBody>
      </p:sp>
    </p:spTree>
    <p:extLst>
      <p:ext uri="{BB962C8B-B14F-4D97-AF65-F5344CB8AC3E}">
        <p14:creationId xmlns:p14="http://schemas.microsoft.com/office/powerpoint/2010/main" val="2655898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4" descr="Imagen que contiene texto, mapa&#10;&#10;Descripción generada con confianza muy alta">
            <a:extLst>
              <a:ext uri="{FF2B5EF4-FFF2-40B4-BE49-F238E27FC236}">
                <a16:creationId xmlns:a16="http://schemas.microsoft.com/office/drawing/2014/main" id="{E8DE5C6E-EBF8-4AAF-8445-8BA24B14E2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504"/>
          <a:stretch/>
        </p:blipFill>
        <p:spPr>
          <a:xfrm>
            <a:off x="4013080" y="406254"/>
            <a:ext cx="5132175" cy="4777952"/>
          </a:xfrm>
          <a:prstGeom prst="rect">
            <a:avLst/>
          </a:prstGeom>
        </p:spPr>
      </p:pic>
      <p:sp>
        <p:nvSpPr>
          <p:cNvPr id="4" name="Título 3"/>
          <p:cNvSpPr>
            <a:spLocks noGrp="1"/>
          </p:cNvSpPr>
          <p:nvPr>
            <p:ph type="title"/>
          </p:nvPr>
        </p:nvSpPr>
        <p:spPr>
          <a:xfrm>
            <a:off x="544532" y="397467"/>
            <a:ext cx="3923453" cy="952500"/>
          </a:xfrm>
        </p:spPr>
        <p:txBody>
          <a:bodyPr/>
          <a:lstStyle/>
          <a:p>
            <a:r>
              <a:rPr lang="en-GB" dirty="0"/>
              <a:t>Who will make NAIMA possible?</a:t>
            </a:r>
            <a:endParaRPr lang="en-GB" dirty="0">
              <a:solidFill>
                <a:srgbClr val="9423A4"/>
              </a:solidFill>
              <a:latin typeface="Miriam Libre" charset="0"/>
              <a:ea typeface="Miriam Libre" charset="0"/>
              <a:cs typeface="Miriam Libre" charset="0"/>
            </a:endParaRPr>
          </a:p>
        </p:txBody>
      </p:sp>
      <p:sp>
        <p:nvSpPr>
          <p:cNvPr id="6" name="Marcador de texto 5">
            <a:extLst>
              <a:ext uri="{FF2B5EF4-FFF2-40B4-BE49-F238E27FC236}">
                <a16:creationId xmlns:a16="http://schemas.microsoft.com/office/drawing/2014/main" id="{8D268AB3-6533-5E49-881F-6AA345A70D5E}"/>
              </a:ext>
            </a:extLst>
          </p:cNvPr>
          <p:cNvSpPr>
            <a:spLocks noGrp="1"/>
          </p:cNvSpPr>
          <p:nvPr>
            <p:ph type="body" sz="quarter" idx="11"/>
          </p:nvPr>
        </p:nvSpPr>
        <p:spPr>
          <a:xfrm>
            <a:off x="545420" y="1353251"/>
            <a:ext cx="2990994" cy="2876463"/>
          </a:xfrm>
        </p:spPr>
        <p:txBody>
          <a:bodyPr vert="horz" lIns="91440" tIns="45720" rIns="91440" bIns="45720" rtlCol="0" anchor="t">
            <a:normAutofit/>
          </a:bodyPr>
          <a:lstStyle/>
          <a:p>
            <a:pPr marL="0" indent="0">
              <a:buNone/>
            </a:pPr>
            <a:endParaRPr lang="en-GB" sz="1200" dirty="0">
              <a:latin typeface="Quicksand" pitchFamily="2" charset="77"/>
              <a:ea typeface="Calibri" panose="020F0502020204030204" pitchFamily="34" charset="0"/>
              <a:cs typeface="Times New Roman" panose="02020603050405020304" pitchFamily="18" charset="0"/>
            </a:endParaRPr>
          </a:p>
          <a:p>
            <a:pPr marL="0" indent="0">
              <a:buNone/>
            </a:pPr>
            <a:r>
              <a:rPr lang="en-GB" sz="1200" dirty="0">
                <a:solidFill>
                  <a:srgbClr val="313131"/>
                </a:solidFill>
                <a:latin typeface="Quicksand"/>
                <a:ea typeface="Calibri" panose="020F0502020204030204" pitchFamily="34" charset="0"/>
                <a:cs typeface="Times New Roman"/>
              </a:rPr>
              <a:t>NAIMA brings together a strong and complementary consortium, including 15 partners from 7 European countries.</a:t>
            </a:r>
          </a:p>
          <a:p>
            <a:pPr marL="0" indent="0">
              <a:buNone/>
            </a:pPr>
            <a:endParaRPr lang="en-GB" sz="1200" dirty="0">
              <a:solidFill>
                <a:srgbClr val="313131"/>
              </a:solidFill>
              <a:latin typeface="Quicksand"/>
              <a:ea typeface="Calibri" panose="020F0502020204030204" pitchFamily="34" charset="0"/>
              <a:cs typeface="Times New Roman"/>
            </a:endParaRPr>
          </a:p>
          <a:p>
            <a:pPr marL="0" indent="0">
              <a:buNone/>
            </a:pPr>
            <a:r>
              <a:rPr lang="en-GB" sz="1200" dirty="0">
                <a:solidFill>
                  <a:srgbClr val="313131"/>
                </a:solidFill>
                <a:latin typeface="Quicksand"/>
                <a:ea typeface="Calibri" panose="020F0502020204030204" pitchFamily="34" charset="0"/>
                <a:cs typeface="Times New Roman"/>
              </a:rPr>
              <a:t>The interdisciplinary profiles of the partners offer an appropriate balance covering the entire value chain and diverse fields required in the project. </a:t>
            </a:r>
            <a:endParaRPr lang="en-GB" sz="1200" dirty="0">
              <a:solidFill>
                <a:srgbClr val="313131"/>
              </a:solidFill>
              <a:latin typeface="Quicksand" pitchFamily="2" charset="77"/>
              <a:ea typeface="Calibri" panose="020F0502020204030204" pitchFamily="34" charset="0"/>
              <a:cs typeface="Times New Roman" panose="02020603050405020304" pitchFamily="18" charset="0"/>
            </a:endParaRPr>
          </a:p>
          <a:p>
            <a:pPr marL="0" indent="0">
              <a:buNone/>
            </a:pPr>
            <a:endParaRPr lang="es-ES" sz="1200" dirty="0">
              <a:latin typeface="Calibri" panose="020F0502020204030204" pitchFamily="34" charset="0"/>
              <a:ea typeface="Calibri" panose="020F0502020204030204" pitchFamily="34" charset="0"/>
              <a:cs typeface="Times New Roman" panose="02020603050405020304" pitchFamily="18" charset="0"/>
            </a:endParaRPr>
          </a:p>
          <a:p>
            <a:endParaRPr lang="es-ES" sz="1200" dirty="0"/>
          </a:p>
        </p:txBody>
      </p:sp>
      <p:pic>
        <p:nvPicPr>
          <p:cNvPr id="2" name="Imagen 4" descr="Logotipo, nombre de la empresa&#10;&#10;Descripción generada automáticamente">
            <a:extLst>
              <a:ext uri="{FF2B5EF4-FFF2-40B4-BE49-F238E27FC236}">
                <a16:creationId xmlns:a16="http://schemas.microsoft.com/office/drawing/2014/main" id="{6DCFE640-2612-4533-A069-05AFC3D43EBC}"/>
              </a:ext>
            </a:extLst>
          </p:cNvPr>
          <p:cNvPicPr>
            <a:picLocks noChangeAspect="1"/>
          </p:cNvPicPr>
          <p:nvPr/>
        </p:nvPicPr>
        <p:blipFill>
          <a:blip r:embed="rId3"/>
          <a:stretch>
            <a:fillRect/>
          </a:stretch>
        </p:blipFill>
        <p:spPr>
          <a:xfrm>
            <a:off x="5146682" y="4525916"/>
            <a:ext cx="538395" cy="218344"/>
          </a:xfrm>
          <a:prstGeom prst="rect">
            <a:avLst/>
          </a:prstGeom>
        </p:spPr>
      </p:pic>
    </p:spTree>
    <p:extLst>
      <p:ext uri="{BB962C8B-B14F-4D97-AF65-F5344CB8AC3E}">
        <p14:creationId xmlns:p14="http://schemas.microsoft.com/office/powerpoint/2010/main" val="3019198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a:stretch/>
        </p:blipFill>
        <p:spPr>
          <a:xfrm>
            <a:off x="0" y="-1"/>
            <a:ext cx="9144000" cy="5715001"/>
          </a:xfrm>
          <a:prstGeom prst="rect">
            <a:avLst/>
          </a:prstGeom>
        </p:spPr>
      </p:pic>
      <p:sp>
        <p:nvSpPr>
          <p:cNvPr id="2" name="Título 1"/>
          <p:cNvSpPr>
            <a:spLocks noGrp="1"/>
          </p:cNvSpPr>
          <p:nvPr>
            <p:ph type="title"/>
          </p:nvPr>
        </p:nvSpPr>
        <p:spPr>
          <a:xfrm>
            <a:off x="457200" y="589436"/>
            <a:ext cx="3924300" cy="4198464"/>
          </a:xfrm>
        </p:spPr>
        <p:txBody>
          <a:bodyPr>
            <a:normAutofit/>
          </a:bodyPr>
          <a:lstStyle/>
          <a:p>
            <a:r>
              <a:rPr lang="es-ES" dirty="0"/>
              <a:t>New </a:t>
            </a:r>
            <a:r>
              <a:rPr lang="es-ES" dirty="0" err="1"/>
              <a:t>Na</a:t>
            </a:r>
            <a:r>
              <a:rPr lang="es-ES" dirty="0"/>
              <a:t>-ion </a:t>
            </a:r>
            <a:r>
              <a:rPr lang="es-ES" dirty="0" err="1"/>
              <a:t>cells</a:t>
            </a:r>
            <a:r>
              <a:rPr lang="es-ES" dirty="0"/>
              <a:t> to </a:t>
            </a:r>
            <a:r>
              <a:rPr lang="es-ES" dirty="0" err="1"/>
              <a:t>accelerate</a:t>
            </a:r>
            <a:r>
              <a:rPr lang="es-ES" dirty="0"/>
              <a:t> </a:t>
            </a:r>
            <a:r>
              <a:rPr lang="es-ES" dirty="0" err="1"/>
              <a:t>the</a:t>
            </a:r>
            <a:r>
              <a:rPr lang="es-ES" dirty="0"/>
              <a:t> </a:t>
            </a:r>
            <a:r>
              <a:rPr lang="es-ES" dirty="0" err="1"/>
              <a:t>European</a:t>
            </a:r>
            <a:r>
              <a:rPr lang="es-ES" dirty="0"/>
              <a:t> </a:t>
            </a:r>
            <a:r>
              <a:rPr lang="es-ES" dirty="0" err="1"/>
              <a:t>Energy</a:t>
            </a:r>
            <a:r>
              <a:rPr lang="es-ES" dirty="0"/>
              <a:t> </a:t>
            </a:r>
            <a:r>
              <a:rPr lang="es-ES" dirty="0" err="1"/>
              <a:t>Transition</a:t>
            </a:r>
            <a:endParaRPr lang="es-ES" dirty="0"/>
          </a:p>
        </p:txBody>
      </p:sp>
    </p:spTree>
    <p:extLst>
      <p:ext uri="{BB962C8B-B14F-4D97-AF65-F5344CB8AC3E}">
        <p14:creationId xmlns:p14="http://schemas.microsoft.com/office/powerpoint/2010/main" val="3097245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err="1">
                <a:latin typeface="Quicksand" charset="0"/>
                <a:ea typeface="Quicksand" charset="0"/>
                <a:cs typeface="Quicksand" charset="0"/>
              </a:rPr>
              <a:t>April</a:t>
            </a:r>
            <a:r>
              <a:rPr lang="es-ES" dirty="0">
                <a:latin typeface="Quicksand" charset="0"/>
                <a:ea typeface="Quicksand" charset="0"/>
                <a:cs typeface="Quicksand" charset="0"/>
              </a:rPr>
              <a:t> 2020</a:t>
            </a:r>
          </a:p>
        </p:txBody>
      </p:sp>
    </p:spTree>
    <p:extLst>
      <p:ext uri="{BB962C8B-B14F-4D97-AF65-F5344CB8AC3E}">
        <p14:creationId xmlns:p14="http://schemas.microsoft.com/office/powerpoint/2010/main" val="1721879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7" descr="Imagen que contiene estrella, cielo&#10;&#10;Descripción generada con confianza muy alta">
            <a:extLst>
              <a:ext uri="{FF2B5EF4-FFF2-40B4-BE49-F238E27FC236}">
                <a16:creationId xmlns:a16="http://schemas.microsoft.com/office/drawing/2014/main" id="{00D707B1-8B4B-4CB2-A965-BFB3D629BF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341" y="-452401"/>
            <a:ext cx="9646858" cy="6416123"/>
          </a:xfrm>
          <a:prstGeom prst="rect">
            <a:avLst/>
          </a:prstGeom>
        </p:spPr>
      </p:pic>
      <p:sp>
        <p:nvSpPr>
          <p:cNvPr id="6" name="Rectángulo 5">
            <a:extLst>
              <a:ext uri="{FF2B5EF4-FFF2-40B4-BE49-F238E27FC236}">
                <a16:creationId xmlns:a16="http://schemas.microsoft.com/office/drawing/2014/main" id="{3F3BF21A-08BD-4546-8A55-16D444819956}"/>
              </a:ext>
            </a:extLst>
          </p:cNvPr>
          <p:cNvSpPr/>
          <p:nvPr/>
        </p:nvSpPr>
        <p:spPr>
          <a:xfrm>
            <a:off x="-164522" y="-452108"/>
            <a:ext cx="9638947" cy="6413737"/>
          </a:xfrm>
          <a:prstGeom prst="rect">
            <a:avLst/>
          </a:prstGeom>
          <a:solidFill>
            <a:srgbClr val="FFFFFF">
              <a:alpha val="8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2" name="Marcador de texto 1"/>
          <p:cNvSpPr>
            <a:spLocks noGrp="1"/>
          </p:cNvSpPr>
          <p:nvPr>
            <p:ph type="body" idx="1"/>
          </p:nvPr>
        </p:nvSpPr>
        <p:spPr>
          <a:xfrm>
            <a:off x="686360" y="2233723"/>
            <a:ext cx="7772400" cy="1250156"/>
          </a:xfrm>
        </p:spPr>
        <p:txBody>
          <a:bodyPr/>
          <a:lstStyle/>
          <a:p>
            <a:r>
              <a:rPr lang="es-ES" dirty="0" err="1">
                <a:solidFill>
                  <a:srgbClr val="9423A4"/>
                </a:solidFill>
                <a:latin typeface="Miriam Libre" charset="0"/>
                <a:ea typeface="Miriam Libre" charset="0"/>
                <a:cs typeface="Miriam Libre" charset="0"/>
              </a:rPr>
              <a:t>The</a:t>
            </a:r>
            <a:r>
              <a:rPr lang="es-ES" dirty="0">
                <a:solidFill>
                  <a:srgbClr val="9423A4"/>
                </a:solidFill>
                <a:latin typeface="Miriam Libre" charset="0"/>
                <a:ea typeface="Miriam Libre" charset="0"/>
                <a:cs typeface="Miriam Libre" charset="0"/>
              </a:rPr>
              <a:t> NA-ion </a:t>
            </a:r>
            <a:r>
              <a:rPr lang="es-ES" dirty="0" err="1">
                <a:solidFill>
                  <a:srgbClr val="9423A4"/>
                </a:solidFill>
                <a:latin typeface="Miriam Libre" charset="0"/>
                <a:ea typeface="Miriam Libre" charset="0"/>
                <a:cs typeface="Miriam Libre" charset="0"/>
              </a:rPr>
              <a:t>Cell</a:t>
            </a:r>
            <a:r>
              <a:rPr lang="es-ES" dirty="0">
                <a:solidFill>
                  <a:srgbClr val="9423A4"/>
                </a:solidFill>
                <a:latin typeface="Miriam Libre" charset="0"/>
                <a:ea typeface="Miriam Libre" charset="0"/>
                <a:cs typeface="Miriam Libre" charset="0"/>
              </a:rPr>
              <a:t> Concept</a:t>
            </a:r>
          </a:p>
        </p:txBody>
      </p:sp>
    </p:spTree>
    <p:extLst>
      <p:ext uri="{BB962C8B-B14F-4D97-AF65-F5344CB8AC3E}">
        <p14:creationId xmlns:p14="http://schemas.microsoft.com/office/powerpoint/2010/main" val="2265378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err="1"/>
              <a:t>The</a:t>
            </a:r>
            <a:r>
              <a:rPr lang="es-ES" dirty="0"/>
              <a:t> </a:t>
            </a:r>
            <a:r>
              <a:rPr lang="es-ES" dirty="0" err="1"/>
              <a:t>Na</a:t>
            </a:r>
            <a:r>
              <a:rPr lang="es-ES" dirty="0"/>
              <a:t>-ion </a:t>
            </a:r>
            <a:r>
              <a:rPr lang="es-ES" dirty="0" err="1"/>
              <a:t>Cell</a:t>
            </a:r>
            <a:r>
              <a:rPr lang="es-ES" dirty="0"/>
              <a:t> Concept</a:t>
            </a:r>
            <a:endParaRPr lang="es-ES" dirty="0">
              <a:solidFill>
                <a:srgbClr val="9423A4"/>
              </a:solidFill>
              <a:latin typeface="Miriam Libre" charset="0"/>
              <a:ea typeface="Miriam Libre" charset="0"/>
              <a:cs typeface="Miriam Libre" charset="0"/>
            </a:endParaRPr>
          </a:p>
        </p:txBody>
      </p:sp>
      <p:pic>
        <p:nvPicPr>
          <p:cNvPr id="2" name="Imagen 4" descr="Imagen que contiene tabla, interior, vino, botella&#10;&#10;Descripción generada con confianza muy alta">
            <a:extLst>
              <a:ext uri="{FF2B5EF4-FFF2-40B4-BE49-F238E27FC236}">
                <a16:creationId xmlns:a16="http://schemas.microsoft.com/office/drawing/2014/main" id="{B36066F7-1857-4797-83B4-C9642119130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89437" y="1428750"/>
            <a:ext cx="6853186" cy="3476176"/>
          </a:xfrm>
          <a:prstGeom prst="rect">
            <a:avLst/>
          </a:prstGeom>
        </p:spPr>
      </p:pic>
      <p:sp>
        <p:nvSpPr>
          <p:cNvPr id="6" name="Rectángulo 5">
            <a:extLst>
              <a:ext uri="{FF2B5EF4-FFF2-40B4-BE49-F238E27FC236}">
                <a16:creationId xmlns:a16="http://schemas.microsoft.com/office/drawing/2014/main" id="{9C7DC5F1-C1A6-433F-86BA-A3205A76B7F7}"/>
              </a:ext>
            </a:extLst>
          </p:cNvPr>
          <p:cNvSpPr/>
          <p:nvPr/>
        </p:nvSpPr>
        <p:spPr>
          <a:xfrm>
            <a:off x="1081122" y="1183341"/>
            <a:ext cx="3303133" cy="138231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3" name="Marcador de texto 2"/>
          <p:cNvSpPr>
            <a:spLocks noGrp="1"/>
          </p:cNvSpPr>
          <p:nvPr>
            <p:ph type="body" sz="quarter" idx="11"/>
          </p:nvPr>
        </p:nvSpPr>
        <p:spPr>
          <a:xfrm>
            <a:off x="457201" y="1258255"/>
            <a:ext cx="3114872" cy="3273404"/>
          </a:xfrm>
        </p:spPr>
        <p:txBody>
          <a:bodyPr vert="horz" lIns="91440" tIns="45720" rIns="91440" bIns="45720" rtlCol="0" anchor="t">
            <a:normAutofit/>
          </a:bodyPr>
          <a:lstStyle/>
          <a:p>
            <a:pPr marL="0" indent="0">
              <a:buNone/>
            </a:pPr>
            <a:r>
              <a:rPr lang="en-GB" sz="1200" dirty="0">
                <a:solidFill>
                  <a:srgbClr val="313131"/>
                </a:solidFill>
                <a:latin typeface="Quicksand"/>
              </a:rPr>
              <a:t>The NAIMA project is conceived to develop and test 2 configurations of enhanced Na-ion cells to satisfy the main energy storage system applications demanded by the end-users of the stationary energy sector. </a:t>
            </a:r>
            <a:endParaRPr lang="es-ES" sz="1200" dirty="0"/>
          </a:p>
          <a:p>
            <a:pPr marL="0" indent="0">
              <a:buNone/>
            </a:pPr>
            <a:endParaRPr lang="it-IT" sz="1200" dirty="0"/>
          </a:p>
        </p:txBody>
      </p:sp>
      <p:pic>
        <p:nvPicPr>
          <p:cNvPr id="5" name="Imagen 8" descr="Imagen que contiene edificio&#10;&#10;Descripción generada con confianza muy alta">
            <a:extLst>
              <a:ext uri="{FF2B5EF4-FFF2-40B4-BE49-F238E27FC236}">
                <a16:creationId xmlns:a16="http://schemas.microsoft.com/office/drawing/2014/main" id="{3815027D-BB57-4785-AEFD-FAAC540E22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4223" y="3638246"/>
            <a:ext cx="2372407" cy="1645737"/>
          </a:xfrm>
          <a:prstGeom prst="rect">
            <a:avLst/>
          </a:prstGeom>
        </p:spPr>
      </p:pic>
    </p:spTree>
    <p:extLst>
      <p:ext uri="{BB962C8B-B14F-4D97-AF65-F5344CB8AC3E}">
        <p14:creationId xmlns:p14="http://schemas.microsoft.com/office/powerpoint/2010/main" val="3178605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C6605A7-7472-4806-85D0-713939F8477B}"/>
              </a:ext>
            </a:extLst>
          </p:cNvPr>
          <p:cNvSpPr/>
          <p:nvPr/>
        </p:nvSpPr>
        <p:spPr>
          <a:xfrm>
            <a:off x="291816" y="1978755"/>
            <a:ext cx="4006341" cy="1070153"/>
          </a:xfrm>
          <a:prstGeom prst="rect">
            <a:avLst/>
          </a:prstGeom>
          <a:solidFill>
            <a:srgbClr val="4AF8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4" name="Rectángulo 13">
            <a:extLst>
              <a:ext uri="{FF2B5EF4-FFF2-40B4-BE49-F238E27FC236}">
                <a16:creationId xmlns:a16="http://schemas.microsoft.com/office/drawing/2014/main" id="{F9A90CD1-121E-453A-AC0A-495F7C7AA801}"/>
              </a:ext>
            </a:extLst>
          </p:cNvPr>
          <p:cNvSpPr/>
          <p:nvPr/>
        </p:nvSpPr>
        <p:spPr>
          <a:xfrm>
            <a:off x="291702" y="3128943"/>
            <a:ext cx="4006341" cy="1130058"/>
          </a:xfrm>
          <a:prstGeom prst="rect">
            <a:avLst/>
          </a:prstGeom>
          <a:solidFill>
            <a:srgbClr val="4AF8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4" name="Título 3"/>
          <p:cNvSpPr>
            <a:spLocks noGrp="1"/>
          </p:cNvSpPr>
          <p:nvPr>
            <p:ph type="title"/>
          </p:nvPr>
        </p:nvSpPr>
        <p:spPr/>
        <p:txBody>
          <a:bodyPr/>
          <a:lstStyle/>
          <a:p>
            <a:r>
              <a:rPr lang="es-ES" dirty="0" err="1"/>
              <a:t>The</a:t>
            </a:r>
            <a:r>
              <a:rPr lang="es-ES" dirty="0"/>
              <a:t> </a:t>
            </a:r>
            <a:r>
              <a:rPr lang="es-ES" dirty="0" err="1"/>
              <a:t>Na</a:t>
            </a:r>
            <a:r>
              <a:rPr lang="es-ES" dirty="0"/>
              <a:t>-ion </a:t>
            </a:r>
            <a:r>
              <a:rPr lang="es-ES" dirty="0" err="1"/>
              <a:t>Cell</a:t>
            </a:r>
            <a:r>
              <a:rPr lang="es-ES" dirty="0"/>
              <a:t> Concept</a:t>
            </a:r>
            <a:endParaRPr lang="es-ES" dirty="0">
              <a:solidFill>
                <a:srgbClr val="9423A4"/>
              </a:solidFill>
              <a:latin typeface="Miriam Libre" charset="0"/>
              <a:ea typeface="Miriam Libre" charset="0"/>
              <a:cs typeface="Miriam Libre" charset="0"/>
            </a:endParaRPr>
          </a:p>
        </p:txBody>
      </p:sp>
      <p:sp>
        <p:nvSpPr>
          <p:cNvPr id="2" name="CuadroTexto 1">
            <a:extLst>
              <a:ext uri="{FF2B5EF4-FFF2-40B4-BE49-F238E27FC236}">
                <a16:creationId xmlns:a16="http://schemas.microsoft.com/office/drawing/2014/main" id="{DEE28138-302C-A24F-8CB8-2349268E0951}"/>
              </a:ext>
            </a:extLst>
          </p:cNvPr>
          <p:cNvSpPr txBox="1"/>
          <p:nvPr/>
        </p:nvSpPr>
        <p:spPr>
          <a:xfrm>
            <a:off x="459053" y="2071826"/>
            <a:ext cx="3462951" cy="830997"/>
          </a:xfrm>
          <a:prstGeom prst="rect">
            <a:avLst/>
          </a:prstGeom>
          <a:noFill/>
        </p:spPr>
        <p:txBody>
          <a:bodyPr wrap="square" rtlCol="0" anchor="t">
            <a:spAutoFit/>
          </a:bodyPr>
          <a:lstStyle/>
          <a:p>
            <a:r>
              <a:rPr lang="en-GB" sz="1200" dirty="0">
                <a:solidFill>
                  <a:srgbClr val="9423A4"/>
                </a:solidFill>
                <a:latin typeface="Quicksand"/>
              </a:rPr>
              <a:t>1) High power and fast charge design concept </a:t>
            </a:r>
            <a:endParaRPr lang="es-ES" sz="1200" dirty="0">
              <a:solidFill>
                <a:srgbClr val="9423A4"/>
              </a:solidFill>
              <a:latin typeface="Quicksand" pitchFamily="2" charset="77"/>
            </a:endParaRPr>
          </a:p>
          <a:p>
            <a:r>
              <a:rPr lang="en-GB" sz="1200" dirty="0">
                <a:solidFill>
                  <a:srgbClr val="9423A4"/>
                </a:solidFill>
                <a:latin typeface="Quicksand"/>
              </a:rPr>
              <a:t>(120Wh/kg; 250Wh/l; 5000W/kg; 8,000 cycles; &gt;50% recycling rate; 0.05€/kWh/cycle and ++Safety) </a:t>
            </a:r>
            <a:endParaRPr lang="es-ES" sz="1200" dirty="0">
              <a:solidFill>
                <a:srgbClr val="9423A4"/>
              </a:solidFill>
              <a:latin typeface="Quicksand" pitchFamily="2" charset="77"/>
            </a:endParaRPr>
          </a:p>
        </p:txBody>
      </p:sp>
      <p:sp>
        <p:nvSpPr>
          <p:cNvPr id="5" name="CuadroTexto 4">
            <a:extLst>
              <a:ext uri="{FF2B5EF4-FFF2-40B4-BE49-F238E27FC236}">
                <a16:creationId xmlns:a16="http://schemas.microsoft.com/office/drawing/2014/main" id="{AE7B2852-09FD-D544-BE8C-29B54BCC47DC}"/>
              </a:ext>
            </a:extLst>
          </p:cNvPr>
          <p:cNvSpPr txBox="1"/>
          <p:nvPr/>
        </p:nvSpPr>
        <p:spPr>
          <a:xfrm>
            <a:off x="463348" y="3306501"/>
            <a:ext cx="3458655" cy="848197"/>
          </a:xfrm>
          <a:prstGeom prst="rect">
            <a:avLst/>
          </a:prstGeom>
          <a:noFill/>
        </p:spPr>
        <p:txBody>
          <a:bodyPr wrap="square" rtlCol="0" anchor="t">
            <a:spAutoFit/>
          </a:bodyPr>
          <a:lstStyle/>
          <a:p>
            <a:r>
              <a:rPr lang="en-GB" sz="1200" dirty="0">
                <a:solidFill>
                  <a:srgbClr val="9423A4"/>
                </a:solidFill>
                <a:latin typeface="Quicksand"/>
              </a:rPr>
              <a:t>2) Low cost and energy design concept </a:t>
            </a:r>
            <a:endParaRPr lang="es-ES" sz="1200" dirty="0">
              <a:solidFill>
                <a:srgbClr val="9423A4"/>
              </a:solidFill>
              <a:latin typeface="Quicksand" pitchFamily="2" charset="77"/>
            </a:endParaRPr>
          </a:p>
          <a:p>
            <a:r>
              <a:rPr lang="en-GB" sz="1200" dirty="0">
                <a:solidFill>
                  <a:srgbClr val="9423A4"/>
                </a:solidFill>
                <a:latin typeface="Quicksand"/>
              </a:rPr>
              <a:t>(200Wh/kg; 420Wh/l; 500W/kg; 6,000 cycles; &gt;50% recycling rate; 0.04€/kWh/cycle and ++Safety)</a:t>
            </a:r>
            <a:endParaRPr lang="es-ES" sz="1200" dirty="0">
              <a:solidFill>
                <a:srgbClr val="9423A4"/>
              </a:solidFill>
              <a:latin typeface="Quicksand"/>
            </a:endParaRPr>
          </a:p>
        </p:txBody>
      </p:sp>
      <p:sp>
        <p:nvSpPr>
          <p:cNvPr id="7" name="Rectángulo 6">
            <a:extLst>
              <a:ext uri="{FF2B5EF4-FFF2-40B4-BE49-F238E27FC236}">
                <a16:creationId xmlns:a16="http://schemas.microsoft.com/office/drawing/2014/main" id="{397148A8-5132-5542-9066-AA8B052EE3A1}"/>
              </a:ext>
            </a:extLst>
          </p:cNvPr>
          <p:cNvSpPr/>
          <p:nvPr/>
        </p:nvSpPr>
        <p:spPr>
          <a:xfrm>
            <a:off x="457201" y="1339974"/>
            <a:ext cx="3140555" cy="461665"/>
          </a:xfrm>
          <a:prstGeom prst="rect">
            <a:avLst/>
          </a:prstGeom>
        </p:spPr>
        <p:txBody>
          <a:bodyPr wrap="square" anchor="t">
            <a:spAutoFit/>
          </a:bodyPr>
          <a:lstStyle/>
          <a:p>
            <a:r>
              <a:rPr lang="en-GB" sz="1200" dirty="0">
                <a:solidFill>
                  <a:srgbClr val="313131"/>
                </a:solidFill>
                <a:latin typeface="Quicksand"/>
              </a:rPr>
              <a:t>This novel concept becomes a reality configured in the following 2 cell designs: </a:t>
            </a:r>
            <a:endParaRPr lang="es-ES" sz="1200" dirty="0">
              <a:solidFill>
                <a:srgbClr val="313131"/>
              </a:solidFill>
              <a:latin typeface="Quicksand"/>
            </a:endParaRPr>
          </a:p>
        </p:txBody>
      </p:sp>
      <p:pic>
        <p:nvPicPr>
          <p:cNvPr id="3" name="Imagen 7">
            <a:extLst>
              <a:ext uri="{FF2B5EF4-FFF2-40B4-BE49-F238E27FC236}">
                <a16:creationId xmlns:a16="http://schemas.microsoft.com/office/drawing/2014/main" id="{502F842F-1091-4380-BA15-34BAA5A427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12190" y="1355901"/>
            <a:ext cx="1442395" cy="2705386"/>
          </a:xfrm>
          <a:prstGeom prst="rect">
            <a:avLst/>
          </a:prstGeom>
        </p:spPr>
      </p:pic>
      <p:pic>
        <p:nvPicPr>
          <p:cNvPr id="9" name="Imagen 9">
            <a:extLst>
              <a:ext uri="{FF2B5EF4-FFF2-40B4-BE49-F238E27FC236}">
                <a16:creationId xmlns:a16="http://schemas.microsoft.com/office/drawing/2014/main" id="{62EFA1A2-A1BA-48E7-B90A-E08333DB5C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5083" y="1355900"/>
            <a:ext cx="1297302" cy="2791327"/>
          </a:xfrm>
          <a:prstGeom prst="rect">
            <a:avLst/>
          </a:prstGeom>
        </p:spPr>
      </p:pic>
      <p:pic>
        <p:nvPicPr>
          <p:cNvPr id="11" name="Imagen 11">
            <a:extLst>
              <a:ext uri="{FF2B5EF4-FFF2-40B4-BE49-F238E27FC236}">
                <a16:creationId xmlns:a16="http://schemas.microsoft.com/office/drawing/2014/main" id="{C1132885-71D0-459D-A6BF-1A5A8D2AE0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8185" y="1328996"/>
            <a:ext cx="1574059" cy="2825702"/>
          </a:xfrm>
          <a:prstGeom prst="rect">
            <a:avLst/>
          </a:prstGeom>
        </p:spPr>
      </p:pic>
      <p:sp>
        <p:nvSpPr>
          <p:cNvPr id="15" name="Título 3">
            <a:extLst>
              <a:ext uri="{FF2B5EF4-FFF2-40B4-BE49-F238E27FC236}">
                <a16:creationId xmlns:a16="http://schemas.microsoft.com/office/drawing/2014/main" id="{4A0AF0EE-E4AB-4528-9369-F82EC1628F41}"/>
              </a:ext>
            </a:extLst>
          </p:cNvPr>
          <p:cNvSpPr txBox="1">
            <a:spLocks/>
          </p:cNvSpPr>
          <p:nvPr/>
        </p:nvSpPr>
        <p:spPr>
          <a:xfrm>
            <a:off x="231466" y="4222777"/>
            <a:ext cx="3923453" cy="9525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500" b="1" i="0" kern="1200">
                <a:solidFill>
                  <a:srgbClr val="9423A4"/>
                </a:solidFill>
                <a:latin typeface="Miriam Libre" charset="0"/>
                <a:ea typeface="Miriam Libre" charset="0"/>
                <a:cs typeface="Miriam Libre" charset="0"/>
              </a:defRPr>
            </a:lvl1pPr>
          </a:lstStyle>
          <a:p>
            <a:endParaRPr lang="es-ES" dirty="0"/>
          </a:p>
        </p:txBody>
      </p:sp>
      <p:sp>
        <p:nvSpPr>
          <p:cNvPr id="17" name="Título 3">
            <a:extLst>
              <a:ext uri="{FF2B5EF4-FFF2-40B4-BE49-F238E27FC236}">
                <a16:creationId xmlns:a16="http://schemas.microsoft.com/office/drawing/2014/main" id="{2555F2E6-F589-4D23-B23B-A1F92EB35BB7}"/>
              </a:ext>
            </a:extLst>
          </p:cNvPr>
          <p:cNvSpPr txBox="1">
            <a:spLocks/>
          </p:cNvSpPr>
          <p:nvPr/>
        </p:nvSpPr>
        <p:spPr>
          <a:xfrm>
            <a:off x="7407442" y="4211376"/>
            <a:ext cx="1199162" cy="101265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500" b="1" i="0" kern="1200">
                <a:solidFill>
                  <a:srgbClr val="9423A4"/>
                </a:solidFill>
                <a:latin typeface="Miriam Libre" charset="0"/>
                <a:ea typeface="Miriam Libre" charset="0"/>
                <a:cs typeface="Miriam Libre" charset="0"/>
              </a:defRPr>
            </a:lvl1pPr>
          </a:lstStyle>
          <a:p>
            <a:r>
              <a:rPr lang="es-ES" sz="1500"/>
              <a:t>Negative electrode – Anode</a:t>
            </a:r>
          </a:p>
          <a:p>
            <a:endParaRPr lang="es-ES" sz="1500" dirty="0"/>
          </a:p>
        </p:txBody>
      </p:sp>
      <p:sp>
        <p:nvSpPr>
          <p:cNvPr id="20" name="Título 3">
            <a:extLst>
              <a:ext uri="{FF2B5EF4-FFF2-40B4-BE49-F238E27FC236}">
                <a16:creationId xmlns:a16="http://schemas.microsoft.com/office/drawing/2014/main" id="{0521E862-B0E9-4BA8-9A06-104D48FB41D1}"/>
              </a:ext>
            </a:extLst>
          </p:cNvPr>
          <p:cNvSpPr txBox="1">
            <a:spLocks/>
          </p:cNvSpPr>
          <p:nvPr/>
        </p:nvSpPr>
        <p:spPr>
          <a:xfrm>
            <a:off x="5925175" y="4122064"/>
            <a:ext cx="1809334" cy="9525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500" b="1" i="0" kern="1200">
                <a:solidFill>
                  <a:srgbClr val="9423A4"/>
                </a:solidFill>
                <a:latin typeface="Miriam Libre" charset="0"/>
                <a:ea typeface="Miriam Libre" charset="0"/>
                <a:cs typeface="Miriam Libre" charset="0"/>
              </a:defRPr>
            </a:lvl1pPr>
          </a:lstStyle>
          <a:p>
            <a:r>
              <a:rPr lang="es-ES" sz="1500"/>
              <a:t>Electrolyte</a:t>
            </a:r>
          </a:p>
          <a:p>
            <a:endParaRPr lang="es-ES" sz="1500" dirty="0"/>
          </a:p>
          <a:p>
            <a:endParaRPr lang="es-ES" sz="1500" dirty="0"/>
          </a:p>
        </p:txBody>
      </p:sp>
      <p:sp>
        <p:nvSpPr>
          <p:cNvPr id="21" name="Título 3">
            <a:extLst>
              <a:ext uri="{FF2B5EF4-FFF2-40B4-BE49-F238E27FC236}">
                <a16:creationId xmlns:a16="http://schemas.microsoft.com/office/drawing/2014/main" id="{6041CE86-E7BE-472B-B6D9-DF8BCC43408F}"/>
              </a:ext>
            </a:extLst>
          </p:cNvPr>
          <p:cNvSpPr txBox="1">
            <a:spLocks/>
          </p:cNvSpPr>
          <p:nvPr/>
        </p:nvSpPr>
        <p:spPr>
          <a:xfrm>
            <a:off x="4444763" y="4296584"/>
            <a:ext cx="1481246" cy="106158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500" b="1" i="0" kern="1200">
                <a:solidFill>
                  <a:srgbClr val="9423A4"/>
                </a:solidFill>
                <a:latin typeface="Miriam Libre" charset="0"/>
                <a:ea typeface="Miriam Libre" charset="0"/>
                <a:cs typeface="Miriam Libre" charset="0"/>
              </a:defRPr>
            </a:lvl1pPr>
          </a:lstStyle>
          <a:p>
            <a:r>
              <a:rPr lang="es-ES" sz="1500"/>
              <a:t>Positive electrode – Cathode</a:t>
            </a:r>
          </a:p>
          <a:p>
            <a:endParaRPr lang="es-ES" sz="1500" dirty="0"/>
          </a:p>
          <a:p>
            <a:endParaRPr lang="es-ES" sz="1500" dirty="0"/>
          </a:p>
        </p:txBody>
      </p:sp>
    </p:spTree>
    <p:extLst>
      <p:ext uri="{BB962C8B-B14F-4D97-AF65-F5344CB8AC3E}">
        <p14:creationId xmlns:p14="http://schemas.microsoft.com/office/powerpoint/2010/main" val="2079804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descr="Imagen que contiene nieve, blanco, remoto, humo&#10;&#10;Descripción generada con confianza muy alta">
            <a:extLst>
              <a:ext uri="{FF2B5EF4-FFF2-40B4-BE49-F238E27FC236}">
                <a16:creationId xmlns:a16="http://schemas.microsoft.com/office/drawing/2014/main" id="{8BCD99B2-A42F-4C54-B582-E697E5416A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9"/>
          <a:stretch/>
        </p:blipFill>
        <p:spPr>
          <a:xfrm>
            <a:off x="1438" y="2157"/>
            <a:ext cx="9144369" cy="5722187"/>
          </a:xfrm>
          <a:prstGeom prst="rect">
            <a:avLst/>
          </a:prstGeom>
        </p:spPr>
      </p:pic>
      <p:sp>
        <p:nvSpPr>
          <p:cNvPr id="6" name="Rectángulo 5">
            <a:extLst>
              <a:ext uri="{FF2B5EF4-FFF2-40B4-BE49-F238E27FC236}">
                <a16:creationId xmlns:a16="http://schemas.microsoft.com/office/drawing/2014/main" id="{4290DF39-01A7-42AD-8068-D8C0A54F992C}"/>
              </a:ext>
            </a:extLst>
          </p:cNvPr>
          <p:cNvSpPr/>
          <p:nvPr/>
        </p:nvSpPr>
        <p:spPr>
          <a:xfrm>
            <a:off x="-332302" y="-140599"/>
            <a:ext cx="9638947" cy="5994398"/>
          </a:xfrm>
          <a:prstGeom prst="rect">
            <a:avLst/>
          </a:prstGeom>
          <a:solidFill>
            <a:srgbClr val="FFFFFF">
              <a:alpha val="8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2" name="Marcador de texto 1"/>
          <p:cNvSpPr>
            <a:spLocks noGrp="1"/>
          </p:cNvSpPr>
          <p:nvPr>
            <p:ph type="body" idx="1"/>
          </p:nvPr>
        </p:nvSpPr>
        <p:spPr/>
        <p:txBody>
          <a:bodyPr/>
          <a:lstStyle/>
          <a:p>
            <a:r>
              <a:rPr lang="es-ES" dirty="0" err="1">
                <a:solidFill>
                  <a:srgbClr val="9423A4"/>
                </a:solidFill>
                <a:latin typeface="Miriam Libre" charset="0"/>
                <a:ea typeface="Miriam Libre" charset="0"/>
                <a:cs typeface="Miriam Libre" charset="0"/>
              </a:rPr>
              <a:t>The</a:t>
            </a:r>
            <a:r>
              <a:rPr lang="es-ES" dirty="0">
                <a:solidFill>
                  <a:srgbClr val="9423A4"/>
                </a:solidFill>
                <a:latin typeface="Miriam Libre" charset="0"/>
                <a:ea typeface="Miriam Libre" charset="0"/>
                <a:cs typeface="Miriam Libre" charset="0"/>
              </a:rPr>
              <a:t> NAIMA </a:t>
            </a:r>
            <a:r>
              <a:rPr lang="es-ES" dirty="0" err="1">
                <a:solidFill>
                  <a:srgbClr val="9423A4"/>
                </a:solidFill>
                <a:latin typeface="Miriam Libre" charset="0"/>
                <a:ea typeface="Miriam Libre" charset="0"/>
                <a:cs typeface="Miriam Libre" charset="0"/>
              </a:rPr>
              <a:t>specific</a:t>
            </a:r>
            <a:r>
              <a:rPr lang="es-ES" dirty="0">
                <a:solidFill>
                  <a:srgbClr val="9423A4"/>
                </a:solidFill>
                <a:latin typeface="Miriam Libre" charset="0"/>
                <a:ea typeface="Miriam Libre" charset="0"/>
                <a:cs typeface="Miriam Libre" charset="0"/>
              </a:rPr>
              <a:t> </a:t>
            </a:r>
            <a:r>
              <a:rPr lang="es-ES" dirty="0" err="1">
                <a:solidFill>
                  <a:srgbClr val="9423A4"/>
                </a:solidFill>
                <a:latin typeface="Miriam Libre" charset="0"/>
                <a:ea typeface="Miriam Libre" charset="0"/>
                <a:cs typeface="Miriam Libre" charset="0"/>
              </a:rPr>
              <a:t>goals</a:t>
            </a:r>
            <a:endParaRPr lang="es-ES" dirty="0">
              <a:solidFill>
                <a:srgbClr val="9423A4"/>
              </a:solidFill>
              <a:latin typeface="Miriam Libre" charset="0"/>
              <a:ea typeface="Miriam Libre" charset="0"/>
              <a:cs typeface="Miriam Libre" charset="0"/>
            </a:endParaRPr>
          </a:p>
        </p:txBody>
      </p:sp>
    </p:spTree>
    <p:extLst>
      <p:ext uri="{BB962C8B-B14F-4D97-AF65-F5344CB8AC3E}">
        <p14:creationId xmlns:p14="http://schemas.microsoft.com/office/powerpoint/2010/main" val="1014270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1" descr="Imagen digital de una ciudad&#10;&#10;Descripción generada con confianza alta">
            <a:extLst>
              <a:ext uri="{FF2B5EF4-FFF2-40B4-BE49-F238E27FC236}">
                <a16:creationId xmlns:a16="http://schemas.microsoft.com/office/drawing/2014/main" id="{33D3A423-58CC-47AF-B4B5-BA10200B82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015" b="-517"/>
          <a:stretch/>
        </p:blipFill>
        <p:spPr>
          <a:xfrm>
            <a:off x="1438" y="-5421"/>
            <a:ext cx="3867989" cy="4674114"/>
          </a:xfrm>
          <a:prstGeom prst="rect">
            <a:avLst/>
          </a:prstGeom>
        </p:spPr>
      </p:pic>
      <p:sp>
        <p:nvSpPr>
          <p:cNvPr id="14" name="Rectángulo 13">
            <a:extLst>
              <a:ext uri="{FF2B5EF4-FFF2-40B4-BE49-F238E27FC236}">
                <a16:creationId xmlns:a16="http://schemas.microsoft.com/office/drawing/2014/main" id="{2CF2366D-E387-4E8A-8599-D5F4A00E2A15}"/>
              </a:ext>
            </a:extLst>
          </p:cNvPr>
          <p:cNvSpPr/>
          <p:nvPr/>
        </p:nvSpPr>
        <p:spPr>
          <a:xfrm>
            <a:off x="459597" y="926620"/>
            <a:ext cx="3407125" cy="266364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pic>
        <p:nvPicPr>
          <p:cNvPr id="10" name="Imagen 8" descr="Imagen que contiene edificio&#10;&#10;Descripción generada con confianza muy alta">
            <a:extLst>
              <a:ext uri="{FF2B5EF4-FFF2-40B4-BE49-F238E27FC236}">
                <a16:creationId xmlns:a16="http://schemas.microsoft.com/office/drawing/2014/main" id="{AA3D9A0B-7BDB-471C-A9FB-C01FF4E1CC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1673" y="3371546"/>
            <a:ext cx="2372407" cy="1645737"/>
          </a:xfrm>
          <a:prstGeom prst="rect">
            <a:avLst/>
          </a:prstGeom>
        </p:spPr>
      </p:pic>
      <p:pic>
        <p:nvPicPr>
          <p:cNvPr id="8" name="Imagen 8" descr="Imagen que contiene edificio&#10;&#10;Descripción generada con confianza muy alta">
            <a:extLst>
              <a:ext uri="{FF2B5EF4-FFF2-40B4-BE49-F238E27FC236}">
                <a16:creationId xmlns:a16="http://schemas.microsoft.com/office/drawing/2014/main" id="{2F457C82-A1F0-4BBA-9BCE-36F2692708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4185" y="764632"/>
            <a:ext cx="2432328" cy="1717624"/>
          </a:xfrm>
          <a:prstGeom prst="rect">
            <a:avLst/>
          </a:prstGeom>
        </p:spPr>
      </p:pic>
      <p:sp>
        <p:nvSpPr>
          <p:cNvPr id="7" name="Rectángulo 6">
            <a:extLst>
              <a:ext uri="{FF2B5EF4-FFF2-40B4-BE49-F238E27FC236}">
                <a16:creationId xmlns:a16="http://schemas.microsoft.com/office/drawing/2014/main" id="{1EEEA201-DFAE-4FE2-A750-8EAEE2F70488}"/>
              </a:ext>
            </a:extLst>
          </p:cNvPr>
          <p:cNvSpPr/>
          <p:nvPr/>
        </p:nvSpPr>
        <p:spPr>
          <a:xfrm>
            <a:off x="4268854" y="3037623"/>
            <a:ext cx="5019216" cy="162478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2" name="Rectángulo 1">
            <a:extLst>
              <a:ext uri="{FF2B5EF4-FFF2-40B4-BE49-F238E27FC236}">
                <a16:creationId xmlns:a16="http://schemas.microsoft.com/office/drawing/2014/main" id="{A7CD3EF8-D161-46B8-B9F8-798F5A1D304B}"/>
              </a:ext>
            </a:extLst>
          </p:cNvPr>
          <p:cNvSpPr/>
          <p:nvPr/>
        </p:nvSpPr>
        <p:spPr>
          <a:xfrm>
            <a:off x="4242576" y="1051368"/>
            <a:ext cx="4939356" cy="1685126"/>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3" name="Marcador de texto 2"/>
          <p:cNvSpPr>
            <a:spLocks noGrp="1"/>
          </p:cNvSpPr>
          <p:nvPr>
            <p:ph type="body" sz="quarter" idx="11"/>
          </p:nvPr>
        </p:nvSpPr>
        <p:spPr>
          <a:xfrm>
            <a:off x="850033" y="1902327"/>
            <a:ext cx="2486923" cy="2175566"/>
          </a:xfrm>
        </p:spPr>
        <p:txBody>
          <a:bodyPr vert="horz" lIns="91440" tIns="45720" rIns="91440" bIns="45720" rtlCol="0" anchor="t">
            <a:normAutofit/>
          </a:bodyPr>
          <a:lstStyle/>
          <a:p>
            <a:pPr marL="0" indent="0">
              <a:buNone/>
            </a:pPr>
            <a:r>
              <a:rPr lang="en-GB" sz="1200" dirty="0">
                <a:solidFill>
                  <a:srgbClr val="313131"/>
                </a:solidFill>
                <a:latin typeface="Quicksand"/>
              </a:rPr>
              <a:t>In order to achieve the main NAIMA goal, to develop a new generation of high-competitive and safe Na-Ion battery cells for a more competitive European Industry, the project has identified 8 specific goals.</a:t>
            </a:r>
            <a:endParaRPr lang="es-ES" sz="1200" dirty="0">
              <a:solidFill>
                <a:srgbClr val="313131"/>
              </a:solidFill>
              <a:latin typeface="Quicksand"/>
            </a:endParaRPr>
          </a:p>
        </p:txBody>
      </p:sp>
      <p:sp>
        <p:nvSpPr>
          <p:cNvPr id="4" name="Título 3"/>
          <p:cNvSpPr>
            <a:spLocks noGrp="1"/>
          </p:cNvSpPr>
          <p:nvPr>
            <p:ph type="title"/>
          </p:nvPr>
        </p:nvSpPr>
        <p:spPr>
          <a:xfrm>
            <a:off x="850033" y="1053394"/>
            <a:ext cx="3923453" cy="952500"/>
          </a:xfrm>
        </p:spPr>
        <p:txBody>
          <a:bodyPr/>
          <a:lstStyle/>
          <a:p>
            <a:r>
              <a:rPr lang="es-ES" dirty="0" err="1"/>
              <a:t>Specific</a:t>
            </a:r>
            <a:r>
              <a:rPr lang="es-ES" dirty="0"/>
              <a:t> </a:t>
            </a:r>
            <a:r>
              <a:rPr lang="es-ES" dirty="0" err="1"/>
              <a:t>goals</a:t>
            </a:r>
            <a:endParaRPr lang="es-ES" dirty="0">
              <a:solidFill>
                <a:srgbClr val="9423A4"/>
              </a:solidFill>
              <a:latin typeface="Miriam Libre" charset="0"/>
              <a:ea typeface="Miriam Libre" charset="0"/>
              <a:cs typeface="Miriam Libre" charset="0"/>
            </a:endParaRPr>
          </a:p>
        </p:txBody>
      </p:sp>
      <p:sp>
        <p:nvSpPr>
          <p:cNvPr id="5" name="Marcador de texto 2">
            <a:extLst>
              <a:ext uri="{FF2B5EF4-FFF2-40B4-BE49-F238E27FC236}">
                <a16:creationId xmlns:a16="http://schemas.microsoft.com/office/drawing/2014/main" id="{FAF7E305-ED5B-F840-B255-787E54AD3481}"/>
              </a:ext>
            </a:extLst>
          </p:cNvPr>
          <p:cNvSpPr txBox="1">
            <a:spLocks/>
          </p:cNvSpPr>
          <p:nvPr/>
        </p:nvSpPr>
        <p:spPr>
          <a:xfrm>
            <a:off x="4436619" y="1333642"/>
            <a:ext cx="3627728" cy="1624784"/>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1pPr>
            <a:lvl2pPr marL="742950" indent="-28575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2pPr>
            <a:lvl3pPr marL="11430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3pPr>
            <a:lvl4pPr marL="16002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4pPr>
            <a:lvl5pPr marL="20574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dirty="0">
                <a:solidFill>
                  <a:srgbClr val="313131"/>
                </a:solidFill>
                <a:latin typeface="Quicksand"/>
              </a:rPr>
              <a:t>1.- To develop and test 2 enhanced configurations of Na-ion cells conceived by the perfect combination of novel advanced materials and chemistries, to demonstrate the fulfilment of KPIs directly linked with the technological competitiveness of the technology.</a:t>
            </a:r>
            <a:endParaRPr lang="es-ES" sz="1200" dirty="0">
              <a:solidFill>
                <a:srgbClr val="313131"/>
              </a:solidFill>
              <a:latin typeface="Quicksand"/>
            </a:endParaRPr>
          </a:p>
        </p:txBody>
      </p:sp>
      <p:sp>
        <p:nvSpPr>
          <p:cNvPr id="6" name="Marcador de texto 2">
            <a:extLst>
              <a:ext uri="{FF2B5EF4-FFF2-40B4-BE49-F238E27FC236}">
                <a16:creationId xmlns:a16="http://schemas.microsoft.com/office/drawing/2014/main" id="{E075E7AD-4394-3F4B-A4A5-E81DBFC059BA}"/>
              </a:ext>
            </a:extLst>
          </p:cNvPr>
          <p:cNvSpPr txBox="1">
            <a:spLocks/>
          </p:cNvSpPr>
          <p:nvPr/>
        </p:nvSpPr>
        <p:spPr>
          <a:xfrm>
            <a:off x="4463173" y="3318707"/>
            <a:ext cx="3738837" cy="192005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1pPr>
            <a:lvl2pPr marL="742950" indent="-28575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2pPr>
            <a:lvl3pPr marL="11430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3pPr>
            <a:lvl4pPr marL="16002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4pPr>
            <a:lvl5pPr marL="20574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dirty="0">
                <a:solidFill>
                  <a:srgbClr val="313131"/>
                </a:solidFill>
                <a:latin typeface="Quicksand"/>
              </a:rPr>
              <a:t>2.- To apply a set of cost reduction strategies to pave the way towards a high competitiveness with the aim of reaching a cost target of 0.05€/kWh0.05€/kWh/cycle and 0.04€/kWh/cycle by the end of the project.</a:t>
            </a:r>
            <a:r>
              <a:rPr lang="es-ES" sz="1200" dirty="0">
                <a:solidFill>
                  <a:srgbClr val="313131"/>
                </a:solidFill>
                <a:latin typeface="Quicksand"/>
              </a:rPr>
              <a:t> </a:t>
            </a:r>
            <a:endParaRPr lang="es-ES" sz="1200" dirty="0"/>
          </a:p>
        </p:txBody>
      </p:sp>
      <p:pic>
        <p:nvPicPr>
          <p:cNvPr id="13" name="Imagen 10" descr="Imagen que contiene dibujo&#10;&#10;Descripción generada con confianza muy alta">
            <a:extLst>
              <a:ext uri="{FF2B5EF4-FFF2-40B4-BE49-F238E27FC236}">
                <a16:creationId xmlns:a16="http://schemas.microsoft.com/office/drawing/2014/main" id="{1BFD16C1-E452-44B2-8CB4-0C1D87843F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8934"/>
          <a:stretch/>
        </p:blipFill>
        <p:spPr>
          <a:xfrm>
            <a:off x="3868755" y="2767508"/>
            <a:ext cx="700186" cy="657887"/>
          </a:xfrm>
          <a:prstGeom prst="rect">
            <a:avLst/>
          </a:prstGeom>
        </p:spPr>
      </p:pic>
      <p:pic>
        <p:nvPicPr>
          <p:cNvPr id="9" name="Imagen 10" descr="Imagen que contiene dibujo&#10;&#10;Descripción generada con confianza muy alta">
            <a:extLst>
              <a:ext uri="{FF2B5EF4-FFF2-40B4-BE49-F238E27FC236}">
                <a16:creationId xmlns:a16="http://schemas.microsoft.com/office/drawing/2014/main" id="{7FF3FFB6-0C2E-4BDD-96EB-36731CE8F1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817"/>
          <a:stretch/>
        </p:blipFill>
        <p:spPr>
          <a:xfrm>
            <a:off x="3836316" y="725158"/>
            <a:ext cx="699522" cy="609839"/>
          </a:xfrm>
          <a:prstGeom prst="rect">
            <a:avLst/>
          </a:prstGeom>
        </p:spPr>
      </p:pic>
    </p:spTree>
    <p:extLst>
      <p:ext uri="{BB962C8B-B14F-4D97-AF65-F5344CB8AC3E}">
        <p14:creationId xmlns:p14="http://schemas.microsoft.com/office/powerpoint/2010/main" val="16727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9" descr="Imagen que contiene agua, exterior, lago, barco&#10;&#10;Descripción generada con confianza muy alta">
            <a:extLst>
              <a:ext uri="{FF2B5EF4-FFF2-40B4-BE49-F238E27FC236}">
                <a16:creationId xmlns:a16="http://schemas.microsoft.com/office/drawing/2014/main" id="{C80E018B-D439-4622-993D-05EA3A7097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11" b="-421"/>
          <a:stretch/>
        </p:blipFill>
        <p:spPr>
          <a:xfrm>
            <a:off x="5393337" y="3070"/>
            <a:ext cx="3750876" cy="5744920"/>
          </a:xfrm>
          <a:prstGeom prst="rect">
            <a:avLst/>
          </a:prstGeom>
        </p:spPr>
      </p:pic>
      <p:pic>
        <p:nvPicPr>
          <p:cNvPr id="13" name="Imagen 8" descr="Imagen que contiene edificio&#10;&#10;Descripción generada con confianza muy alta">
            <a:extLst>
              <a:ext uri="{FF2B5EF4-FFF2-40B4-BE49-F238E27FC236}">
                <a16:creationId xmlns:a16="http://schemas.microsoft.com/office/drawing/2014/main" id="{6A1AC46C-21A4-4165-8896-DADFDEA839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581" y="2337874"/>
            <a:ext cx="2432328" cy="1717624"/>
          </a:xfrm>
          <a:prstGeom prst="rect">
            <a:avLst/>
          </a:prstGeom>
        </p:spPr>
      </p:pic>
      <p:pic>
        <p:nvPicPr>
          <p:cNvPr id="3" name="Imagen 8" descr="Imagen que contiene edificio&#10;&#10;Descripción generada con confianza muy alta">
            <a:extLst>
              <a:ext uri="{FF2B5EF4-FFF2-40B4-BE49-F238E27FC236}">
                <a16:creationId xmlns:a16="http://schemas.microsoft.com/office/drawing/2014/main" id="{09B4824B-8B4F-421C-964B-6BCD796F0B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7128" y="2954004"/>
            <a:ext cx="2432328" cy="1717624"/>
          </a:xfrm>
          <a:prstGeom prst="rect">
            <a:avLst/>
          </a:prstGeom>
        </p:spPr>
      </p:pic>
      <p:sp>
        <p:nvSpPr>
          <p:cNvPr id="2" name="Rectángulo 1">
            <a:extLst>
              <a:ext uri="{FF2B5EF4-FFF2-40B4-BE49-F238E27FC236}">
                <a16:creationId xmlns:a16="http://schemas.microsoft.com/office/drawing/2014/main" id="{DABE8A31-C696-4E1C-BF0C-36FD23849FDB}"/>
              </a:ext>
            </a:extLst>
          </p:cNvPr>
          <p:cNvSpPr/>
          <p:nvPr/>
        </p:nvSpPr>
        <p:spPr>
          <a:xfrm>
            <a:off x="863190" y="1907590"/>
            <a:ext cx="3378282" cy="1825316"/>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8" name="Rectángulo 7">
            <a:extLst>
              <a:ext uri="{FF2B5EF4-FFF2-40B4-BE49-F238E27FC236}">
                <a16:creationId xmlns:a16="http://schemas.microsoft.com/office/drawing/2014/main" id="{3576C483-CF81-4AE7-9B75-9D08B9794450}"/>
              </a:ext>
            </a:extLst>
          </p:cNvPr>
          <p:cNvSpPr/>
          <p:nvPr/>
        </p:nvSpPr>
        <p:spPr>
          <a:xfrm>
            <a:off x="4711659" y="1907590"/>
            <a:ext cx="4055753" cy="2438665"/>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4" name="Título 3"/>
          <p:cNvSpPr>
            <a:spLocks noGrp="1"/>
          </p:cNvSpPr>
          <p:nvPr>
            <p:ph type="title"/>
          </p:nvPr>
        </p:nvSpPr>
        <p:spPr>
          <a:xfrm>
            <a:off x="457201" y="286607"/>
            <a:ext cx="3923453" cy="952500"/>
          </a:xfrm>
        </p:spPr>
        <p:txBody>
          <a:bodyPr/>
          <a:lstStyle/>
          <a:p>
            <a:r>
              <a:rPr lang="es-ES" dirty="0" err="1"/>
              <a:t>Specific</a:t>
            </a:r>
            <a:r>
              <a:rPr lang="es-ES" dirty="0"/>
              <a:t> </a:t>
            </a:r>
            <a:r>
              <a:rPr lang="es-ES" dirty="0" err="1"/>
              <a:t>goals</a:t>
            </a:r>
            <a:endParaRPr lang="es-ES" dirty="0">
              <a:solidFill>
                <a:srgbClr val="9423A4"/>
              </a:solidFill>
              <a:latin typeface="Miriam Libre" charset="0"/>
              <a:ea typeface="Miriam Libre" charset="0"/>
              <a:cs typeface="Miriam Libre" charset="0"/>
            </a:endParaRPr>
          </a:p>
        </p:txBody>
      </p:sp>
      <p:sp>
        <p:nvSpPr>
          <p:cNvPr id="7" name="Marcador de texto 2">
            <a:extLst>
              <a:ext uri="{FF2B5EF4-FFF2-40B4-BE49-F238E27FC236}">
                <a16:creationId xmlns:a16="http://schemas.microsoft.com/office/drawing/2014/main" id="{11B23F1F-6587-D146-95C6-A4DAB8F648D7}"/>
              </a:ext>
            </a:extLst>
          </p:cNvPr>
          <p:cNvSpPr txBox="1">
            <a:spLocks/>
          </p:cNvSpPr>
          <p:nvPr/>
        </p:nvSpPr>
        <p:spPr>
          <a:xfrm>
            <a:off x="1017224" y="2224937"/>
            <a:ext cx="2576728" cy="2968168"/>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1pPr>
            <a:lvl2pPr marL="742950" indent="-28575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2pPr>
            <a:lvl3pPr marL="11430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3pPr>
            <a:lvl4pPr marL="16002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4pPr>
            <a:lvl5pPr marL="20574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dirty="0">
                <a:solidFill>
                  <a:srgbClr val="313131"/>
                </a:solidFill>
                <a:latin typeface="Quicksand"/>
              </a:rPr>
              <a:t>3.- To design, assembly and test 6 Sodium-ion batteries (SIB) prototypes as a full system, in 3 different Business Scenarios where the role of storage technologies is considered vital for the end-users.</a:t>
            </a:r>
            <a:endParaRPr lang="es-ES" sz="1200" dirty="0">
              <a:solidFill>
                <a:srgbClr val="313131"/>
              </a:solidFill>
              <a:latin typeface="Quicksand"/>
            </a:endParaRPr>
          </a:p>
        </p:txBody>
      </p:sp>
      <p:sp>
        <p:nvSpPr>
          <p:cNvPr id="9" name="Marcador de texto 2">
            <a:extLst>
              <a:ext uri="{FF2B5EF4-FFF2-40B4-BE49-F238E27FC236}">
                <a16:creationId xmlns:a16="http://schemas.microsoft.com/office/drawing/2014/main" id="{C25C22C9-5588-3E45-BF0E-2998CE48CB75}"/>
              </a:ext>
            </a:extLst>
          </p:cNvPr>
          <p:cNvSpPr txBox="1">
            <a:spLocks/>
          </p:cNvSpPr>
          <p:nvPr/>
        </p:nvSpPr>
        <p:spPr>
          <a:xfrm>
            <a:off x="4996003" y="2220922"/>
            <a:ext cx="2991150" cy="3955831"/>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1pPr>
            <a:lvl2pPr marL="742950" indent="-28575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2pPr>
            <a:lvl3pPr marL="11430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3pPr>
            <a:lvl4pPr marL="16002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4pPr>
            <a:lvl5pPr marL="20574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dirty="0">
                <a:solidFill>
                  <a:srgbClr val="313131"/>
                </a:solidFill>
                <a:latin typeface="Quicksand"/>
              </a:rPr>
              <a:t>4.- To introduce novel strategies such as eco-design, circular economy, high recycling and 2nd life applications to guarantee the development of a sustainable SIB and to demonstrate its environmental, social and economic impact by the development of a full low cost cell design and high power cell design for industry application.</a:t>
            </a:r>
          </a:p>
        </p:txBody>
      </p:sp>
      <p:pic>
        <p:nvPicPr>
          <p:cNvPr id="5" name="Imagen 10" descr="Imagen que contiene dibujo&#10;&#10;Descripción generada con confianza muy alta">
            <a:extLst>
              <a:ext uri="{FF2B5EF4-FFF2-40B4-BE49-F238E27FC236}">
                <a16:creationId xmlns:a16="http://schemas.microsoft.com/office/drawing/2014/main" id="{A4F3C15E-9890-4E80-A4CD-A4EE0E59DF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4205" y="1594428"/>
            <a:ext cx="753328" cy="627930"/>
          </a:xfrm>
          <a:prstGeom prst="rect">
            <a:avLst/>
          </a:prstGeom>
        </p:spPr>
      </p:pic>
      <p:pic>
        <p:nvPicPr>
          <p:cNvPr id="11" name="Imagen 10" descr="Imagen que contiene dibujo&#10;&#10;Descripción generada con confianza muy alta">
            <a:extLst>
              <a:ext uri="{FF2B5EF4-FFF2-40B4-BE49-F238E27FC236}">
                <a16:creationId xmlns:a16="http://schemas.microsoft.com/office/drawing/2014/main" id="{6013C82C-6872-48B4-A934-86D983B7B7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68719" y="1603009"/>
            <a:ext cx="689469" cy="619136"/>
          </a:xfrm>
          <a:prstGeom prst="rect">
            <a:avLst/>
          </a:prstGeom>
        </p:spPr>
      </p:pic>
    </p:spTree>
    <p:extLst>
      <p:ext uri="{BB962C8B-B14F-4D97-AF65-F5344CB8AC3E}">
        <p14:creationId xmlns:p14="http://schemas.microsoft.com/office/powerpoint/2010/main" val="3521485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8" descr="Imagen que contiene persiana, edificio, luz, pájaro&#10;&#10;Descripción generada con confianza muy alta">
            <a:extLst>
              <a:ext uri="{FF2B5EF4-FFF2-40B4-BE49-F238E27FC236}">
                <a16:creationId xmlns:a16="http://schemas.microsoft.com/office/drawing/2014/main" id="{B231AFE7-5D87-435F-BD35-AD0E955DFF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0"/>
          <a:stretch/>
        </p:blipFill>
        <p:spPr>
          <a:xfrm>
            <a:off x="2446037" y="1677081"/>
            <a:ext cx="6701202" cy="4038041"/>
          </a:xfrm>
          <a:prstGeom prst="rect">
            <a:avLst/>
          </a:prstGeom>
        </p:spPr>
      </p:pic>
      <p:pic>
        <p:nvPicPr>
          <p:cNvPr id="11" name="Imagen 8" descr="Imagen que contiene edificio&#10;&#10;Descripción generada con confianza muy alta">
            <a:extLst>
              <a:ext uri="{FF2B5EF4-FFF2-40B4-BE49-F238E27FC236}">
                <a16:creationId xmlns:a16="http://schemas.microsoft.com/office/drawing/2014/main" id="{62412275-3A16-4141-9FA9-0D8307CBBE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614" y="2547843"/>
            <a:ext cx="2432328" cy="1717624"/>
          </a:xfrm>
          <a:prstGeom prst="rect">
            <a:avLst/>
          </a:prstGeom>
        </p:spPr>
      </p:pic>
      <p:pic>
        <p:nvPicPr>
          <p:cNvPr id="10" name="Imagen 8" descr="Imagen que contiene edificio&#10;&#10;Descripción generada con confianza muy alta">
            <a:extLst>
              <a:ext uri="{FF2B5EF4-FFF2-40B4-BE49-F238E27FC236}">
                <a16:creationId xmlns:a16="http://schemas.microsoft.com/office/drawing/2014/main" id="{2E0CC93F-7E3E-490B-851A-8B29C1CAD8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7228" y="908405"/>
            <a:ext cx="2432328" cy="1717624"/>
          </a:xfrm>
          <a:prstGeom prst="rect">
            <a:avLst/>
          </a:prstGeom>
        </p:spPr>
      </p:pic>
      <p:sp>
        <p:nvSpPr>
          <p:cNvPr id="2" name="Rectángulo 1">
            <a:extLst>
              <a:ext uri="{FF2B5EF4-FFF2-40B4-BE49-F238E27FC236}">
                <a16:creationId xmlns:a16="http://schemas.microsoft.com/office/drawing/2014/main" id="{E1B547AF-4538-4774-96B4-B809EBECF7B4}"/>
              </a:ext>
            </a:extLst>
          </p:cNvPr>
          <p:cNvSpPr/>
          <p:nvPr/>
        </p:nvSpPr>
        <p:spPr>
          <a:xfrm>
            <a:off x="4492932" y="1271802"/>
            <a:ext cx="4124781" cy="2457715"/>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4" name="Título 3"/>
          <p:cNvSpPr>
            <a:spLocks noGrp="1"/>
          </p:cNvSpPr>
          <p:nvPr>
            <p:ph type="title"/>
          </p:nvPr>
        </p:nvSpPr>
        <p:spPr/>
        <p:txBody>
          <a:bodyPr/>
          <a:lstStyle/>
          <a:p>
            <a:r>
              <a:rPr lang="es-ES" dirty="0" err="1"/>
              <a:t>Specific</a:t>
            </a:r>
            <a:r>
              <a:rPr lang="es-ES" dirty="0"/>
              <a:t> </a:t>
            </a:r>
            <a:r>
              <a:rPr lang="es-ES" dirty="0" err="1"/>
              <a:t>goals</a:t>
            </a:r>
            <a:endParaRPr lang="es-ES" dirty="0">
              <a:solidFill>
                <a:srgbClr val="9423A4"/>
              </a:solidFill>
              <a:latin typeface="Miriam Libre" charset="0"/>
              <a:ea typeface="Miriam Libre" charset="0"/>
              <a:cs typeface="Miriam Libre" charset="0"/>
            </a:endParaRPr>
          </a:p>
        </p:txBody>
      </p:sp>
      <p:sp>
        <p:nvSpPr>
          <p:cNvPr id="7" name="Marcador de texto 2">
            <a:extLst>
              <a:ext uri="{FF2B5EF4-FFF2-40B4-BE49-F238E27FC236}">
                <a16:creationId xmlns:a16="http://schemas.microsoft.com/office/drawing/2014/main" id="{11B23F1F-6587-D146-95C6-A4DAB8F648D7}"/>
              </a:ext>
            </a:extLst>
          </p:cNvPr>
          <p:cNvSpPr txBox="1">
            <a:spLocks/>
          </p:cNvSpPr>
          <p:nvPr/>
        </p:nvSpPr>
        <p:spPr>
          <a:xfrm>
            <a:off x="5075330" y="1574561"/>
            <a:ext cx="3234874" cy="3491828"/>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1pPr>
            <a:lvl2pPr marL="742950" indent="-28575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2pPr>
            <a:lvl3pPr marL="11430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3pPr>
            <a:lvl4pPr marL="16002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4pPr>
            <a:lvl5pPr marL="20574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dirty="0">
                <a:solidFill>
                  <a:srgbClr val="313131"/>
                </a:solidFill>
                <a:latin typeface="Quicksand"/>
              </a:rPr>
              <a:t>6.- To create a detailed technology development roadmap to establish the product development strategies required to achieve the target KPIs by 2030:</a:t>
            </a:r>
            <a:endParaRPr lang="es-ES" sz="1200" dirty="0">
              <a:solidFill>
                <a:srgbClr val="313131"/>
              </a:solidFill>
              <a:latin typeface="Quicksand"/>
            </a:endParaRPr>
          </a:p>
          <a:p>
            <a:pPr marL="0" indent="0">
              <a:buNone/>
            </a:pPr>
            <a:endParaRPr lang="en-GB" sz="1200" dirty="0">
              <a:solidFill>
                <a:srgbClr val="313131"/>
              </a:solidFill>
            </a:endParaRPr>
          </a:p>
          <a:p>
            <a:pPr marL="0" indent="0">
              <a:buNone/>
            </a:pPr>
            <a:r>
              <a:rPr lang="en-GB" sz="1100" dirty="0">
                <a:solidFill>
                  <a:srgbClr val="313131"/>
                </a:solidFill>
                <a:latin typeface="Quicksand"/>
              </a:rPr>
              <a:t>-200 </a:t>
            </a:r>
            <a:r>
              <a:rPr lang="en-GB" sz="1100" dirty="0" err="1">
                <a:solidFill>
                  <a:srgbClr val="313131"/>
                </a:solidFill>
                <a:latin typeface="Quicksand"/>
              </a:rPr>
              <a:t>Wh</a:t>
            </a:r>
            <a:r>
              <a:rPr lang="en-GB" sz="1100" dirty="0">
                <a:solidFill>
                  <a:srgbClr val="313131"/>
                </a:solidFill>
                <a:latin typeface="Quicksand"/>
              </a:rPr>
              <a:t>/kg (gravimetric energy density)</a:t>
            </a:r>
            <a:endParaRPr lang="es-ES" sz="1100" dirty="0">
              <a:solidFill>
                <a:srgbClr val="313131"/>
              </a:solidFill>
              <a:latin typeface="Quicksand"/>
            </a:endParaRPr>
          </a:p>
          <a:p>
            <a:pPr marL="0" indent="0">
              <a:buNone/>
            </a:pPr>
            <a:r>
              <a:rPr lang="en-GB" sz="1100" dirty="0">
                <a:solidFill>
                  <a:srgbClr val="313131"/>
                </a:solidFill>
                <a:latin typeface="Quicksand"/>
              </a:rPr>
              <a:t>-1,500 W/kg (gravimetric specific power)</a:t>
            </a:r>
            <a:endParaRPr lang="es-ES" sz="1100" dirty="0">
              <a:solidFill>
                <a:srgbClr val="313131"/>
              </a:solidFill>
              <a:latin typeface="Quicksand"/>
            </a:endParaRPr>
          </a:p>
          <a:p>
            <a:pPr marL="0" indent="0">
              <a:buNone/>
            </a:pPr>
            <a:r>
              <a:rPr lang="en-GB" sz="1100" dirty="0">
                <a:solidFill>
                  <a:srgbClr val="313131"/>
                </a:solidFill>
                <a:latin typeface="Quicksand"/>
              </a:rPr>
              <a:t>-&gt; 750 </a:t>
            </a:r>
            <a:r>
              <a:rPr lang="en-GB" sz="1100" dirty="0" err="1">
                <a:solidFill>
                  <a:srgbClr val="313131"/>
                </a:solidFill>
                <a:latin typeface="Quicksand"/>
              </a:rPr>
              <a:t>Wh</a:t>
            </a:r>
            <a:r>
              <a:rPr lang="en-GB" sz="1100" dirty="0">
                <a:solidFill>
                  <a:srgbClr val="313131"/>
                </a:solidFill>
                <a:latin typeface="Quicksand"/>
              </a:rPr>
              <a:t>/l (Volumetric energy density)</a:t>
            </a:r>
            <a:endParaRPr lang="es-ES" sz="1100" dirty="0">
              <a:solidFill>
                <a:srgbClr val="313131"/>
              </a:solidFill>
              <a:latin typeface="Quicksand"/>
            </a:endParaRPr>
          </a:p>
          <a:p>
            <a:pPr marL="0" indent="0">
              <a:buNone/>
            </a:pPr>
            <a:r>
              <a:rPr lang="en-GB" sz="1100" dirty="0">
                <a:solidFill>
                  <a:srgbClr val="313131"/>
                </a:solidFill>
                <a:latin typeface="Quicksand"/>
              </a:rPr>
              <a:t>-10,000 cycles and &gt;50% recycling rate</a:t>
            </a:r>
            <a:endParaRPr lang="es-ES" sz="1100" dirty="0">
              <a:solidFill>
                <a:srgbClr val="313131"/>
              </a:solidFill>
              <a:latin typeface="Quicksand"/>
            </a:endParaRPr>
          </a:p>
          <a:p>
            <a:pPr marL="0" indent="0">
              <a:buNone/>
            </a:pPr>
            <a:endParaRPr lang="es-ES" dirty="0"/>
          </a:p>
        </p:txBody>
      </p:sp>
      <p:sp>
        <p:nvSpPr>
          <p:cNvPr id="3" name="Rectángulo 2">
            <a:extLst>
              <a:ext uri="{FF2B5EF4-FFF2-40B4-BE49-F238E27FC236}">
                <a16:creationId xmlns:a16="http://schemas.microsoft.com/office/drawing/2014/main" id="{463586EC-91AD-4A77-995B-04DBA9FC89CD}"/>
              </a:ext>
            </a:extLst>
          </p:cNvPr>
          <p:cNvSpPr/>
          <p:nvPr/>
        </p:nvSpPr>
        <p:spPr>
          <a:xfrm>
            <a:off x="833796" y="1274926"/>
            <a:ext cx="3242434" cy="2669005"/>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6" name="Marcador de texto 2">
            <a:extLst>
              <a:ext uri="{FF2B5EF4-FFF2-40B4-BE49-F238E27FC236}">
                <a16:creationId xmlns:a16="http://schemas.microsoft.com/office/drawing/2014/main" id="{48AC5AA5-4F27-4D88-A9E2-AADADFCF8757}"/>
              </a:ext>
            </a:extLst>
          </p:cNvPr>
          <p:cNvSpPr txBox="1">
            <a:spLocks/>
          </p:cNvSpPr>
          <p:nvPr/>
        </p:nvSpPr>
        <p:spPr>
          <a:xfrm>
            <a:off x="1169799" y="1580347"/>
            <a:ext cx="2432328" cy="368571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1pPr>
            <a:lvl2pPr marL="742950" indent="-28575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2pPr>
            <a:lvl3pPr marL="11430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3pPr>
            <a:lvl4pPr marL="16002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4pPr>
            <a:lvl5pPr marL="2057400" indent="-228600" algn="l" defTabSz="457200" rtl="0" eaLnBrk="1" latinLnBrk="0" hangingPunct="1">
              <a:spcBef>
                <a:spcPct val="20000"/>
              </a:spcBef>
              <a:buFont typeface="Arial"/>
              <a:buChar char="»"/>
              <a:defRPr sz="1500" b="0" i="0" kern="1200">
                <a:solidFill>
                  <a:schemeClr val="tx1">
                    <a:lumMod val="50000"/>
                    <a:lumOff val="50000"/>
                  </a:schemeClr>
                </a:solidFill>
                <a:latin typeface="Quicksand" charset="0"/>
                <a:ea typeface="Quicksand" charset="0"/>
                <a:cs typeface="Quicksa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dirty="0">
                <a:solidFill>
                  <a:srgbClr val="313131"/>
                </a:solidFill>
                <a:latin typeface="Quicksand"/>
              </a:rPr>
              <a:t>5.- To contribute the creation of a new EU battery industry by the commitment of investments in manufacturing plants, especially in the component production and cell assembly stages of the SIB value chain, reducing the EU dependence of the raw materials for Li-ion batteries.</a:t>
            </a:r>
          </a:p>
        </p:txBody>
      </p:sp>
      <p:pic>
        <p:nvPicPr>
          <p:cNvPr id="12" name="Imagen 7" descr="Imagen que contiene dibujo&#10;&#10;Descripción generada con confianza muy alta">
            <a:extLst>
              <a:ext uri="{FF2B5EF4-FFF2-40B4-BE49-F238E27FC236}">
                <a16:creationId xmlns:a16="http://schemas.microsoft.com/office/drawing/2014/main" id="{3A6A3C1E-906D-4E5C-9C68-3CAB1BE7D3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373" b="-3758"/>
          <a:stretch/>
        </p:blipFill>
        <p:spPr>
          <a:xfrm>
            <a:off x="4182724" y="909650"/>
            <a:ext cx="698429" cy="705200"/>
          </a:xfrm>
          <a:prstGeom prst="rect">
            <a:avLst/>
          </a:prstGeom>
        </p:spPr>
      </p:pic>
      <p:pic>
        <p:nvPicPr>
          <p:cNvPr id="5" name="Imagen 7" descr="Imagen que contiene dibujo&#10;&#10;Descripción generada con confianza muy alta">
            <a:extLst>
              <a:ext uri="{FF2B5EF4-FFF2-40B4-BE49-F238E27FC236}">
                <a16:creationId xmlns:a16="http://schemas.microsoft.com/office/drawing/2014/main" id="{BDFD255F-6658-4338-A5A5-46697058F7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3863" y="1053483"/>
            <a:ext cx="690545" cy="625150"/>
          </a:xfrm>
          <a:prstGeom prst="rect">
            <a:avLst/>
          </a:prstGeom>
        </p:spPr>
      </p:pic>
    </p:spTree>
    <p:extLst>
      <p:ext uri="{BB962C8B-B14F-4D97-AF65-F5344CB8AC3E}">
        <p14:creationId xmlns:p14="http://schemas.microsoft.com/office/powerpoint/2010/main" val="3577991844"/>
      </p:ext>
    </p:extLst>
  </p:cSld>
  <p:clrMapOvr>
    <a:masterClrMapping/>
  </p:clrMapOvr>
</p:sld>
</file>

<file path=ppt/theme/theme1.xml><?xml version="1.0" encoding="utf-8"?>
<a:theme xmlns:a="http://schemas.openxmlformats.org/drawingml/2006/main" name="Romeo template">
  <a:themeElements>
    <a:clrScheme name="Personalizar 1">
      <a:dk1>
        <a:srgbClr val="626262"/>
      </a:dk1>
      <a:lt1>
        <a:srgbClr val="FFFFFF"/>
      </a:lt1>
      <a:dk2>
        <a:srgbClr val="004B87"/>
      </a:dk2>
      <a:lt2>
        <a:srgbClr val="FFFDF3"/>
      </a:lt2>
      <a:accent1>
        <a:srgbClr val="4F81BD"/>
      </a:accent1>
      <a:accent2>
        <a:srgbClr val="DF004D"/>
      </a:accent2>
      <a:accent3>
        <a:srgbClr val="00AB8D"/>
      </a:accent3>
      <a:accent4>
        <a:srgbClr val="FCD656"/>
      </a:accent4>
      <a:accent5>
        <a:srgbClr val="0066BA"/>
      </a:accent5>
      <a:accent6>
        <a:srgbClr val="F79646"/>
      </a:accent6>
      <a:hlink>
        <a:srgbClr val="9D9D9D"/>
      </a:hlink>
      <a:folHlink>
        <a:srgbClr val="9D9D9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1673</TotalTime>
  <Words>1356</Words>
  <Application>Microsoft Office PowerPoint</Application>
  <PresentationFormat>Presentación en pantalla (16:10)</PresentationFormat>
  <Paragraphs>89</Paragraphs>
  <Slides>22</Slides>
  <Notes>2</Notes>
  <HiddenSlides>0</HiddenSlides>
  <MMClips>0</MMClips>
  <ScaleCrop>false</ScaleCrop>
  <HeadingPairs>
    <vt:vector size="4" baseType="variant">
      <vt:variant>
        <vt:lpstr>Tema</vt:lpstr>
      </vt:variant>
      <vt:variant>
        <vt:i4>1</vt:i4>
      </vt:variant>
      <vt:variant>
        <vt:lpstr>Títulos de diapositiva</vt:lpstr>
      </vt:variant>
      <vt:variant>
        <vt:i4>22</vt:i4>
      </vt:variant>
    </vt:vector>
  </HeadingPairs>
  <TitlesOfParts>
    <vt:vector size="23" baseType="lpstr">
      <vt:lpstr>Romeo template</vt:lpstr>
      <vt:lpstr>New NA-ion cells to accelerate the European Energy Transition</vt:lpstr>
      <vt:lpstr>What NAIMA is? </vt:lpstr>
      <vt:lpstr>Presentación de PowerPoint</vt:lpstr>
      <vt:lpstr>The Na-ion Cell Concept</vt:lpstr>
      <vt:lpstr>The Na-ion Cell Concept</vt:lpstr>
      <vt:lpstr>Presentación de PowerPoint</vt:lpstr>
      <vt:lpstr>Specific goals</vt:lpstr>
      <vt:lpstr>Specific goals</vt:lpstr>
      <vt:lpstr>Specific goals</vt:lpstr>
      <vt:lpstr>Specific goals</vt:lpstr>
      <vt:lpstr>Presentación de PowerPoint</vt:lpstr>
      <vt:lpstr>The Work Packages</vt:lpstr>
      <vt:lpstr>Presentación de PowerPoint</vt:lpstr>
      <vt:lpstr>Business Scenarios</vt:lpstr>
      <vt:lpstr>Renewable Generation Application</vt:lpstr>
      <vt:lpstr>Industry Scenario</vt:lpstr>
      <vt:lpstr>Private Household Scenario</vt:lpstr>
      <vt:lpstr>Private Household Scenario</vt:lpstr>
      <vt:lpstr>Presentación de PowerPoint</vt:lpstr>
      <vt:lpstr>Who will make NAIMA possible?</vt:lpstr>
      <vt:lpstr>New Na-ion cells to accelerate the European Energy Transition</vt:lpstr>
      <vt:lpstr>April 2020</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Romeo template</dc:title>
  <dc:subject/>
  <dc:creator/>
  <cp:keywords/>
  <dc:description/>
  <cp:lastModifiedBy>Unai Macias</cp:lastModifiedBy>
  <cp:revision>929</cp:revision>
  <dcterms:created xsi:type="dcterms:W3CDTF">2017-04-03T14:05:36Z</dcterms:created>
  <dcterms:modified xsi:type="dcterms:W3CDTF">2021-02-08T12:23:58Z</dcterms:modified>
  <cp:category/>
</cp:coreProperties>
</file>